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3"/>
  </p:notesMasterIdLst>
  <p:sldIdLst>
    <p:sldId id="343" r:id="rId2"/>
    <p:sldId id="366" r:id="rId3"/>
    <p:sldId id="377" r:id="rId4"/>
    <p:sldId id="344" r:id="rId5"/>
    <p:sldId id="345" r:id="rId6"/>
    <p:sldId id="379" r:id="rId7"/>
    <p:sldId id="346" r:id="rId8"/>
    <p:sldId id="347" r:id="rId9"/>
    <p:sldId id="372" r:id="rId10"/>
    <p:sldId id="373" r:id="rId11"/>
    <p:sldId id="348" r:id="rId12"/>
    <p:sldId id="374" r:id="rId13"/>
    <p:sldId id="368" r:id="rId14"/>
    <p:sldId id="349" r:id="rId15"/>
    <p:sldId id="369" r:id="rId16"/>
    <p:sldId id="375" r:id="rId17"/>
    <p:sldId id="378" r:id="rId18"/>
    <p:sldId id="367" r:id="rId19"/>
    <p:sldId id="370" r:id="rId20"/>
    <p:sldId id="350" r:id="rId21"/>
    <p:sldId id="351" r:id="rId22"/>
    <p:sldId id="371" r:id="rId23"/>
    <p:sldId id="376" r:id="rId24"/>
    <p:sldId id="352" r:id="rId25"/>
    <p:sldId id="353" r:id="rId26"/>
    <p:sldId id="354" r:id="rId27"/>
    <p:sldId id="263" r:id="rId28"/>
    <p:sldId id="355" r:id="rId29"/>
    <p:sldId id="301" r:id="rId30"/>
    <p:sldId id="364" r:id="rId31"/>
    <p:sldId id="365"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Helvetica Neue Light" panose="02000403000000020004"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C22"/>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p:restoredTop sz="82585"/>
  </p:normalViewPr>
  <p:slideViewPr>
    <p:cSldViewPr snapToGrid="0">
      <p:cViewPr varScale="1">
        <p:scale>
          <a:sx n="105" d="100"/>
          <a:sy n="105" d="100"/>
        </p:scale>
        <p:origin x="1136"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789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dirty="0"/>
              <a:t>Identifies the issues, limitations, and actions for the schema conversion</a:t>
            </a:r>
          </a:p>
          <a:p>
            <a:pPr lvl="1" fontAlgn="base"/>
            <a:r>
              <a:rPr lang="en-US" dirty="0"/>
              <a:t>Generates the target schema scripts, including foreign keys and constraints</a:t>
            </a:r>
          </a:p>
          <a:p>
            <a:pPr lvl="1" fontAlgn="base"/>
            <a:r>
              <a:rPr lang="en-US" dirty="0"/>
              <a:t>Converts code such as procedures and views from source to target and applies the code on the target.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1481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297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836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9307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31</a:t>
            </a:fld>
            <a:endParaRPr lang="en-US"/>
          </a:p>
        </p:txBody>
      </p:sp>
    </p:spTree>
    <p:extLst>
      <p:ext uri="{BB962C8B-B14F-4D97-AF65-F5344CB8AC3E}">
        <p14:creationId xmlns:p14="http://schemas.microsoft.com/office/powerpoint/2010/main" val="425404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Basically someone else deals with the data centers and servers </a:t>
            </a:r>
          </a:p>
          <a:p>
            <a:r>
              <a:rPr lang="en-US" dirty="0"/>
              <a:t>You pay a subscription service fee rather then the cost of ownership - since data is ever changing </a:t>
            </a:r>
          </a:p>
          <a:p>
            <a:endParaRPr lang="en-US" dirty="0"/>
          </a:p>
          <a:p>
            <a:r>
              <a:rPr lang="en-US" dirty="0"/>
              <a:t>Benefits – Agility, Elasticity, Cost saving (use as you need), deploy internationally (servers all over the world reduce latency)</a:t>
            </a:r>
          </a:p>
          <a:p>
            <a:endParaRPr lang="en-US" dirty="0"/>
          </a:p>
          <a:p>
            <a:r>
              <a:rPr lang="en-US" dirty="0"/>
              <a:t>Infrastructure as a service – networking features , computers and data storage space</a:t>
            </a:r>
          </a:p>
          <a:p>
            <a:endParaRPr lang="en-US" dirty="0"/>
          </a:p>
          <a:p>
            <a:r>
              <a:rPr lang="en-US" dirty="0"/>
              <a:t>Platform as a service  - removes managing underlying infrastructure</a:t>
            </a:r>
          </a:p>
          <a:p>
            <a:endParaRPr lang="en-US" dirty="0"/>
          </a:p>
          <a:p>
            <a:r>
              <a:rPr lang="en-US" dirty="0"/>
              <a:t>Software as a service – product that is run and managed by service provider</a:t>
            </a:r>
          </a:p>
          <a:p>
            <a:r>
              <a:rPr lang="en-US" dirty="0"/>
              <a:t>Snowflake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737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Amazon Region is designed to be completely isolated from the other Amazon Regions. This achieves the greatest possible fault tolerance and stability</a:t>
            </a:r>
          </a:p>
          <a:p>
            <a:endParaRPr lang="en-US" dirty="0"/>
          </a:p>
          <a:p>
            <a:r>
              <a:rPr lang="en-US" dirty="0"/>
              <a:t>Each Availability Zone is designed as an independent failure zone. This means that Availability Zones are physically separated within a typical metropolitan region and are located in lower risk flood plains (specific flood zone categorization varies by AWS Region)</a:t>
            </a:r>
          </a:p>
          <a:p>
            <a:endParaRPr lang="en-US" dirty="0"/>
          </a:p>
          <a:p>
            <a:r>
              <a:rPr lang="en-US" dirty="0"/>
              <a:t>In addition to discrete uninterruptable power supply (UPS) and onsite backup generation facilities, they are each fed via different grids from independent utilities to further reduce single points of failure. Availability Zones are all redundantly connected to multiple tier-1 transit providers</a:t>
            </a:r>
          </a:p>
          <a:p>
            <a:endParaRPr lang="en-US" dirty="0"/>
          </a:p>
          <a:p>
            <a:r>
              <a:rPr lang="en-US" dirty="0"/>
              <a:t>eu-west-1, eu-west-2, us-west-1, </a:t>
            </a:r>
            <a:r>
              <a:rPr lang="en-US" dirty="0" err="1"/>
              <a:t>etc</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548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IAM users in your account using the IAM console can </a:t>
            </a:r>
            <a:r>
              <a:rPr lang="en-US" sz="1200" b="0" i="1" u="none" strike="noStrike" cap="none" dirty="0">
                <a:solidFill>
                  <a:schemeClr val="dk1"/>
                </a:solidFill>
                <a:effectLst/>
                <a:latin typeface="Calibri"/>
                <a:ea typeface="Calibri"/>
                <a:cs typeface="Calibri"/>
                <a:sym typeface="Calibri"/>
              </a:rPr>
              <a:t>switch to</a:t>
            </a:r>
            <a:r>
              <a:rPr lang="en-US" sz="1200" b="0" i="0" u="none" strike="noStrike" cap="none" dirty="0">
                <a:solidFill>
                  <a:schemeClr val="dk1"/>
                </a:solidFill>
                <a:effectLst/>
                <a:latin typeface="Calibri"/>
                <a:ea typeface="Calibri"/>
                <a:cs typeface="Calibri"/>
                <a:sym typeface="Calibri"/>
              </a:rPr>
              <a:t> a role to temporarily use the permissions of the role in the console. The users give up their original permissions and take on the permissions assigned to the role. When the users exit the role, their original permissions are restored.</a:t>
            </a:r>
          </a:p>
          <a:p>
            <a:r>
              <a:rPr lang="en-US" sz="1200" b="0" i="0" u="none" strike="noStrike" cap="none" dirty="0">
                <a:solidFill>
                  <a:schemeClr val="dk1"/>
                </a:solidFill>
                <a:effectLst/>
                <a:latin typeface="Calibri"/>
                <a:ea typeface="Calibri"/>
                <a:cs typeface="Calibri"/>
                <a:sym typeface="Calibri"/>
              </a:rPr>
              <a:t>An application or a service offered by AWS (like Amazon EC2) can </a:t>
            </a:r>
            <a:r>
              <a:rPr lang="en-US" sz="1200" b="0" i="1" u="none" strike="noStrike" cap="none" dirty="0">
                <a:solidFill>
                  <a:schemeClr val="dk1"/>
                </a:solidFill>
                <a:effectLst/>
                <a:latin typeface="Calibri"/>
                <a:ea typeface="Calibri"/>
                <a:cs typeface="Calibri"/>
                <a:sym typeface="Calibri"/>
              </a:rPr>
              <a:t>assume</a:t>
            </a:r>
            <a:r>
              <a:rPr lang="en-US" sz="1200" b="0" i="0" u="none" strike="noStrike" cap="none" dirty="0">
                <a:solidFill>
                  <a:schemeClr val="dk1"/>
                </a:solidFill>
                <a:effectLst/>
                <a:latin typeface="Calibri"/>
                <a:ea typeface="Calibri"/>
                <a:cs typeface="Calibri"/>
                <a:sym typeface="Calibri"/>
              </a:rPr>
              <a:t> a role by requesting temporary security credentials for a role with which to make programmatic requests to AWS. You use a role this way so that you don't have to share or maintain long-term security credentials (for example, by creating an IAM user) for each entity that requires access to a resource.</a:t>
            </a:r>
          </a:p>
          <a:p>
            <a:r>
              <a:rPr lang="en-US" sz="1200" b="0" i="0" u="none" strike="noStrike" cap="none" dirty="0">
                <a:solidFill>
                  <a:schemeClr val="dk1"/>
                </a:solidFill>
                <a:effectLst/>
                <a:latin typeface="Calibri"/>
                <a:ea typeface="Calibri"/>
                <a:cs typeface="Calibri"/>
                <a:sym typeface="Calibri"/>
              </a:rPr>
              <a:t>Federated users sign in by using credentials from an identity provider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AWS then provides temporary credentials to the trusted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to pass on to the user for including in subsequent AWS resource requests. Those credentials provide the permissions granted to the assigned role.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Create policy documents to keep track of roles and permissions – you can use Json (config file)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440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It’s been my experience that when you have issues with something in your AWS architecture- be it nodes failing to communicate or something failing to put/pull data from a source it is either </a:t>
            </a:r>
            <a:r>
              <a:rPr lang="en-US" b="1" dirty="0"/>
              <a:t>permissions</a:t>
            </a:r>
            <a:r>
              <a:rPr lang="en-US" dirty="0"/>
              <a:t> or </a:t>
            </a:r>
            <a:r>
              <a:rPr lang="en-US" b="1" dirty="0"/>
              <a:t>VPC </a:t>
            </a:r>
            <a:r>
              <a:rPr lang="en-US" dirty="0"/>
              <a:t>related.</a:t>
            </a:r>
          </a:p>
          <a:p>
            <a:endParaRPr lang="en-US" dirty="0"/>
          </a:p>
          <a:p>
            <a:endParaRPr lang="en-US" dirty="0"/>
          </a:p>
          <a:p>
            <a:r>
              <a:rPr lang="en-US" dirty="0"/>
              <a:t>It will be tempting to give max permissions and roles to every “user” that assumes a role to reduce errors. </a:t>
            </a:r>
            <a:r>
              <a:rPr lang="en-US" b="1" dirty="0"/>
              <a:t>Avoid the temptation to do this</a:t>
            </a:r>
          </a:p>
          <a:p>
            <a:endParaRPr lang="en-US" b="1" dirty="0"/>
          </a:p>
          <a:p>
            <a:r>
              <a:rPr lang="en-US" dirty="0"/>
              <a:t>You can set temporary credentials to expire after a set period of time allowing for better security around certain roles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810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Preconfigured templates for your instances, known as Amazon Machine Images (AMIs), that package the bits you need for your server (including the operating system and additional software)</a:t>
            </a:r>
          </a:p>
          <a:p>
            <a:r>
              <a:rPr lang="en-US" dirty="0"/>
              <a:t>• Various configurations of CPU, memory, storage, and networking capacity for your instances, known as instance types </a:t>
            </a:r>
          </a:p>
          <a:p>
            <a:r>
              <a:rPr lang="en-US" dirty="0"/>
              <a:t>• Secure login information for your instances using key pairs (AWS stores the public key, and you store the private key in a secure place) </a:t>
            </a:r>
          </a:p>
          <a:p>
            <a:r>
              <a:rPr lang="en-US" dirty="0"/>
              <a:t>• Multiple physical locations for your resources, such as instances and Amazon EBS volumes, known as Regions and Availability Zones </a:t>
            </a:r>
          </a:p>
          <a:p>
            <a:r>
              <a:rPr lang="en-US" dirty="0"/>
              <a:t>• A firewall that enables you to specify the protocols, ports, and source IP ranges that can reach your instances using security groups</a:t>
            </a:r>
          </a:p>
          <a:p>
            <a:r>
              <a:rPr lang="en-US" dirty="0"/>
              <a:t>• Static IPv4 addresses for dynamic cloud computing, known as Elastic IP addresses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70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a:p>
            <a:pPr lvl="1"/>
            <a:endParaRPr lang="en-US" dirty="0"/>
          </a:p>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334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  Aurora – </a:t>
            </a:r>
            <a:r>
              <a:rPr lang="en-US" dirty="0" err="1"/>
              <a:t>mysql</a:t>
            </a:r>
            <a:r>
              <a:rPr lang="en-US" dirty="0"/>
              <a:t> and </a:t>
            </a:r>
            <a:r>
              <a:rPr lang="en-US" dirty="0" err="1"/>
              <a:t>postgres</a:t>
            </a:r>
            <a:r>
              <a:rPr lang="en-US" dirty="0"/>
              <a:t> SQL – use this along with an EC2 instance to ramp up the ability if is slows with huge data sets</a:t>
            </a:r>
          </a:p>
          <a:p>
            <a:r>
              <a:rPr lang="en-US" dirty="0"/>
              <a:t>KVP – Dynamo DB</a:t>
            </a:r>
          </a:p>
          <a:p>
            <a:r>
              <a:rPr lang="en-US" dirty="0"/>
              <a:t>Document think mongo DB</a:t>
            </a:r>
          </a:p>
          <a:p>
            <a:endParaRPr lang="en-US" dirty="0"/>
          </a:p>
          <a:p>
            <a:r>
              <a:rPr lang="en-US" dirty="0"/>
              <a:t>Wide Column – High scale industrial apps for equipment maintenance, fleet management, and route optimization</a:t>
            </a:r>
          </a:p>
          <a:p>
            <a:r>
              <a:rPr lang="en-US" dirty="0"/>
              <a:t>Time series - IoT applications develops and industrial telemetry </a:t>
            </a:r>
          </a:p>
          <a:p>
            <a:r>
              <a:rPr lang="en-US" dirty="0"/>
              <a:t>Ledger – Systems for record , supply chain, registration, banking transactions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61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May need to set up Amazon Glue to set up a crawler depending on the format of the data and how it is stored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helps you analyze unstructured, semi-structured, and structured data stored in Amazon S3</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integrates with Amazon </a:t>
            </a:r>
            <a:r>
              <a:rPr lang="en-US" sz="1200" b="0" i="0" u="none" strike="noStrike" cap="none" dirty="0" err="1">
                <a:solidFill>
                  <a:schemeClr val="dk1"/>
                </a:solidFill>
                <a:effectLst/>
                <a:latin typeface="Calibri"/>
                <a:ea typeface="Calibri"/>
                <a:cs typeface="Calibri"/>
                <a:sym typeface="Calibri"/>
              </a:rPr>
              <a:t>QuickSight</a:t>
            </a:r>
            <a:r>
              <a:rPr lang="en-US" sz="1200" b="0" i="0" u="none" strike="noStrike" cap="none" dirty="0">
                <a:solidFill>
                  <a:schemeClr val="dk1"/>
                </a:solidFill>
                <a:effectLst/>
                <a:latin typeface="Calibri"/>
                <a:ea typeface="Calibri"/>
                <a:cs typeface="Calibri"/>
                <a:sym typeface="Calibri"/>
              </a:rPr>
              <a:t> for easy data visualization</a:t>
            </a:r>
            <a:endParaRPr lang="en-US" sz="1200" dirty="0">
              <a:solidFill>
                <a:schemeClr val="tx1"/>
              </a:solidFil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412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microsoft.com/office/2007/relationships/hdphoto" Target="../media/hdphoto2.wdp"/><Relationship Id="rId10" Type="http://schemas.openxmlformats.org/officeDocument/2006/relationships/image" Target="../media/image35.png"/><Relationship Id="rId4" Type="http://schemas.openxmlformats.org/officeDocument/2006/relationships/image" Target="../media/image32.png"/><Relationship Id="rId9"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872639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AWS Cloud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3306224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Provisioners are part of “Infrastructure as code”.</a:t>
            </a:r>
          </a:p>
          <a:p>
            <a:r>
              <a:rPr lang="en-US" dirty="0"/>
              <a:t>It’s a piece of code that says (as an example):</a:t>
            </a:r>
          </a:p>
          <a:p>
            <a:pPr lvl="1">
              <a:buFont typeface="Wingdings" pitchFamily="2" charset="2"/>
              <a:buChar char="Ø"/>
            </a:pPr>
            <a:r>
              <a:rPr lang="en-US" dirty="0"/>
              <a:t>CREATE A UBUNTU SERVER</a:t>
            </a:r>
          </a:p>
          <a:p>
            <a:pPr lvl="1">
              <a:buFont typeface="Wingdings" pitchFamily="2" charset="2"/>
              <a:buChar char="Ø"/>
            </a:pPr>
            <a:r>
              <a:rPr lang="en-US" dirty="0"/>
              <a:t>NOW PUT PYTHON, PHP, WORDPRESS ON IT</a:t>
            </a:r>
          </a:p>
          <a:p>
            <a:pPr lvl="1">
              <a:buFont typeface="Wingdings" pitchFamily="2" charset="2"/>
              <a:buChar char="Ø"/>
            </a:pPr>
            <a:r>
              <a:rPr lang="en-US" dirty="0"/>
              <a:t>NOW GIT CLONE MY REPO ONTO IT</a:t>
            </a:r>
          </a:p>
          <a:p>
            <a:pPr lvl="1">
              <a:buFont typeface="Wingdings" pitchFamily="2" charset="2"/>
              <a:buChar char="Ø"/>
            </a:pPr>
            <a:r>
              <a:rPr lang="en-US" dirty="0"/>
              <a:t>NOW OPEN UP PORTS 443 AND 80</a:t>
            </a:r>
          </a:p>
          <a:p>
            <a:pPr lvl="1">
              <a:buFont typeface="Wingdings" pitchFamily="2" charset="2"/>
              <a:buChar char="Ø"/>
            </a:pPr>
            <a:r>
              <a:rPr lang="en-US" dirty="0"/>
              <a:t>NOW JOIN THE CLUSTER </a:t>
            </a:r>
          </a:p>
          <a:p>
            <a:r>
              <a:rPr lang="en-US" dirty="0"/>
              <a:t>And they “provision” new servers into your cluster as needed</a:t>
            </a:r>
          </a:p>
          <a:p>
            <a:r>
              <a:rPr lang="en-US" sz="2000" dirty="0"/>
              <a:t>Some examples:</a:t>
            </a:r>
          </a:p>
          <a:p>
            <a:pPr lvl="1">
              <a:buFont typeface="Wingdings" pitchFamily="2" charset="2"/>
              <a:buChar char="Ø"/>
            </a:pPr>
            <a:r>
              <a:rPr lang="en-US" sz="2000" dirty="0"/>
              <a:t>Puppet</a:t>
            </a:r>
          </a:p>
          <a:p>
            <a:pPr lvl="1">
              <a:buFont typeface="Wingdings" pitchFamily="2" charset="2"/>
              <a:buChar char="Ø"/>
            </a:pPr>
            <a:r>
              <a:rPr lang="en-US" sz="2000" dirty="0"/>
              <a:t>Ansible</a:t>
            </a:r>
          </a:p>
          <a:p>
            <a:pPr lvl="1">
              <a:buFont typeface="Wingdings" pitchFamily="2" charset="2"/>
              <a:buChar char="Ø"/>
            </a:pPr>
            <a:r>
              <a:rPr lang="en-US" sz="2000" dirty="0"/>
              <a:t>Chef</a:t>
            </a:r>
          </a:p>
          <a:p>
            <a:pPr lvl="1">
              <a:buFont typeface="Wingdings" pitchFamily="2" charset="2"/>
              <a:buChar char="Ø"/>
            </a:pPr>
            <a:r>
              <a:rPr lang="en-US" sz="2000" dirty="0" err="1"/>
              <a:t>Packr</a:t>
            </a:r>
            <a:endParaRPr lang="en-US" sz="2000" dirty="0"/>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6" name="Picture 5">
            <a:extLst>
              <a:ext uri="{FF2B5EF4-FFF2-40B4-BE49-F238E27FC236}">
                <a16:creationId xmlns:a16="http://schemas.microsoft.com/office/drawing/2014/main" id="{E02A489B-B251-C444-B1FD-921C1931BDFF}"/>
              </a:ext>
            </a:extLst>
          </p:cNvPr>
          <p:cNvPicPr>
            <a:picLocks noChangeAspect="1"/>
          </p:cNvPicPr>
          <p:nvPr/>
        </p:nvPicPr>
        <p:blipFill>
          <a:blip r:embed="rId2"/>
          <a:stretch>
            <a:fillRect/>
          </a:stretch>
        </p:blipFill>
        <p:spPr>
          <a:xfrm>
            <a:off x="7796699" y="1968938"/>
            <a:ext cx="3543300" cy="2298700"/>
          </a:xfrm>
          <a:prstGeom prst="rect">
            <a:avLst/>
          </a:prstGeom>
        </p:spPr>
      </p:pic>
    </p:spTree>
    <p:extLst>
      <p:ext uri="{BB962C8B-B14F-4D97-AF65-F5344CB8AC3E}">
        <p14:creationId xmlns:p14="http://schemas.microsoft.com/office/powerpoint/2010/main" val="344786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p:txBody>
          <a:bodyPr/>
          <a:lstStyle/>
          <a:p>
            <a:r>
              <a:rPr lang="en-US" dirty="0"/>
              <a:t>Networking (Virtual Private Cloud)</a:t>
            </a:r>
          </a:p>
        </p:txBody>
      </p:sp>
      <p:sp>
        <p:nvSpPr>
          <p:cNvPr id="3" name="Text Placeholder 2">
            <a:extLst>
              <a:ext uri="{FF2B5EF4-FFF2-40B4-BE49-F238E27FC236}">
                <a16:creationId xmlns:a16="http://schemas.microsoft.com/office/drawing/2014/main" id="{FB81922B-DA29-0548-A9F4-01453E4F523E}"/>
              </a:ext>
            </a:extLst>
          </p:cNvPr>
          <p:cNvSpPr>
            <a:spLocks noGrp="1"/>
          </p:cNvSpPr>
          <p:nvPr>
            <p:ph type="body" idx="1"/>
          </p:nvPr>
        </p:nvSpPr>
        <p:spPr/>
        <p:txBody>
          <a:bodyPr/>
          <a:lstStyle/>
          <a:p>
            <a:r>
              <a:rPr lang="en-US" dirty="0"/>
              <a:t>When creating any sort of architecture you’ll probably want various elements to be able to talk to each other within a network.</a:t>
            </a:r>
          </a:p>
          <a:p>
            <a:r>
              <a:rPr lang="en-US" dirty="0" err="1"/>
              <a:t>INTRAnet</a:t>
            </a:r>
            <a:r>
              <a:rPr lang="en-US" dirty="0"/>
              <a:t> versus </a:t>
            </a:r>
            <a:r>
              <a:rPr lang="en-US" dirty="0" err="1"/>
              <a:t>INTERnet</a:t>
            </a:r>
            <a:r>
              <a:rPr lang="en-US" dirty="0"/>
              <a:t> (as an example)</a:t>
            </a:r>
          </a:p>
          <a:p>
            <a:r>
              <a:rPr lang="en-US" dirty="0"/>
              <a:t>With cloud architecture it’s not uncommon to deploy all elements of a single application into a single network to allow each element to talk to each other. </a:t>
            </a:r>
          </a:p>
          <a:p>
            <a:r>
              <a:rPr lang="en-US" dirty="0"/>
              <a:t>You can open up the network to the outside world using ports; so you might allow internet traffic into your cloud through port 443 and port 80 BUT…</a:t>
            </a:r>
          </a:p>
          <a:p>
            <a:r>
              <a:rPr lang="en-US" dirty="0"/>
              <a:t>You would prevent access onto 3306 (port for </a:t>
            </a:r>
            <a:r>
              <a:rPr lang="en-US" dirty="0" err="1"/>
              <a:t>mysql</a:t>
            </a:r>
            <a:r>
              <a:rPr lang="en-US" dirty="0"/>
              <a:t>). NOTHING talks to the Database from outside the cloud! </a:t>
            </a:r>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287842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a:xfrm>
            <a:off x="960000" y="400931"/>
            <a:ext cx="11232000" cy="908050"/>
          </a:xfrm>
        </p:spPr>
        <p:txBody>
          <a:bodyPr/>
          <a:lstStyle/>
          <a:p>
            <a:r>
              <a:rPr lang="en-US" dirty="0"/>
              <a:t>Networking (Virtual Private Cloud)</a:t>
            </a:r>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8" name="Picture 7">
            <a:extLst>
              <a:ext uri="{FF2B5EF4-FFF2-40B4-BE49-F238E27FC236}">
                <a16:creationId xmlns:a16="http://schemas.microsoft.com/office/drawing/2014/main" id="{F3097D4F-2516-5B4C-AA57-A4CB31F1BC89}"/>
              </a:ext>
            </a:extLst>
          </p:cNvPr>
          <p:cNvPicPr>
            <a:picLocks noChangeAspect="1"/>
          </p:cNvPicPr>
          <p:nvPr/>
        </p:nvPicPr>
        <p:blipFill>
          <a:blip r:embed="rId2"/>
          <a:stretch>
            <a:fillRect/>
          </a:stretch>
        </p:blipFill>
        <p:spPr>
          <a:xfrm>
            <a:off x="2128309" y="1308981"/>
            <a:ext cx="8895381" cy="5293659"/>
          </a:xfrm>
          <a:prstGeom prst="rect">
            <a:avLst/>
          </a:prstGeom>
        </p:spPr>
      </p:pic>
    </p:spTree>
    <p:extLst>
      <p:ext uri="{BB962C8B-B14F-4D97-AF65-F5344CB8AC3E}">
        <p14:creationId xmlns:p14="http://schemas.microsoft.com/office/powerpoint/2010/main" val="2356537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CB66-2EFD-3D44-B691-A46494D2EF6F}"/>
              </a:ext>
            </a:extLst>
          </p:cNvPr>
          <p:cNvSpPr>
            <a:spLocks noGrp="1"/>
          </p:cNvSpPr>
          <p:nvPr>
            <p:ph type="title"/>
          </p:nvPr>
        </p:nvSpPr>
        <p:spPr/>
        <p:txBody>
          <a:bodyPr/>
          <a:lstStyle/>
          <a:p>
            <a:r>
              <a:rPr lang="en-US" dirty="0"/>
              <a:t>Server vs Serverless Architecture</a:t>
            </a:r>
          </a:p>
        </p:txBody>
      </p:sp>
      <p:sp>
        <p:nvSpPr>
          <p:cNvPr id="4" name="Slide Number Placeholder 3">
            <a:extLst>
              <a:ext uri="{FF2B5EF4-FFF2-40B4-BE49-F238E27FC236}">
                <a16:creationId xmlns:a16="http://schemas.microsoft.com/office/drawing/2014/main" id="{847C87C1-D799-1A40-BA6A-DA765C860C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graphicFrame>
        <p:nvGraphicFramePr>
          <p:cNvPr id="5" name="Table 4">
            <a:extLst>
              <a:ext uri="{FF2B5EF4-FFF2-40B4-BE49-F238E27FC236}">
                <a16:creationId xmlns:a16="http://schemas.microsoft.com/office/drawing/2014/main" id="{21660D9C-8DDD-A048-A00A-6FAF839A0032}"/>
              </a:ext>
            </a:extLst>
          </p:cNvPr>
          <p:cNvGraphicFramePr>
            <a:graphicFrameLocks noGrp="1"/>
          </p:cNvGraphicFramePr>
          <p:nvPr>
            <p:extLst>
              <p:ext uri="{D42A27DB-BD31-4B8C-83A1-F6EECF244321}">
                <p14:modId xmlns:p14="http://schemas.microsoft.com/office/powerpoint/2010/main" val="1973925110"/>
              </p:ext>
            </p:extLst>
          </p:nvPr>
        </p:nvGraphicFramePr>
        <p:xfrm>
          <a:off x="648306" y="1478500"/>
          <a:ext cx="11108726" cy="4566094"/>
        </p:xfrm>
        <a:graphic>
          <a:graphicData uri="http://schemas.openxmlformats.org/drawingml/2006/table">
            <a:tbl>
              <a:tblPr firstRow="1" bandRow="1">
                <a:tableStyleId>{5C22544A-7EE6-4342-B048-85BDC9FD1C3A}</a:tableStyleId>
              </a:tblPr>
              <a:tblGrid>
                <a:gridCol w="5554363">
                  <a:extLst>
                    <a:ext uri="{9D8B030D-6E8A-4147-A177-3AD203B41FA5}">
                      <a16:colId xmlns:a16="http://schemas.microsoft.com/office/drawing/2014/main" val="4130219178"/>
                    </a:ext>
                  </a:extLst>
                </a:gridCol>
                <a:gridCol w="5554363">
                  <a:extLst>
                    <a:ext uri="{9D8B030D-6E8A-4147-A177-3AD203B41FA5}">
                      <a16:colId xmlns:a16="http://schemas.microsoft.com/office/drawing/2014/main" val="1682464856"/>
                    </a:ext>
                  </a:extLst>
                </a:gridCol>
              </a:tblGrid>
              <a:tr h="507344">
                <a:tc>
                  <a:txBody>
                    <a:bodyPr/>
                    <a:lstStyle/>
                    <a:p>
                      <a:pPr algn="ctr"/>
                      <a:r>
                        <a:rPr lang="en-US" sz="2400" b="0" i="0" dirty="0">
                          <a:latin typeface="Helvetica Neue Light" panose="02000403000000020004" pitchFamily="2" charset="0"/>
                          <a:ea typeface="Helvetica Neue Light" panose="02000403000000020004" pitchFamily="2" charset="0"/>
                        </a:rPr>
                        <a:t>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2400" b="0" i="0" dirty="0">
                          <a:latin typeface="Helvetica Neue Light" panose="02000403000000020004" pitchFamily="2" charset="0"/>
                          <a:ea typeface="Helvetica Neue Light" panose="02000403000000020004" pitchFamily="2" charset="0"/>
                        </a:rPr>
                        <a:t>Serverless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573185581"/>
                  </a:ext>
                </a:extLst>
              </a:tr>
              <a:tr h="811750">
                <a:tc>
                  <a:txBody>
                    <a:bodyPr/>
                    <a:lstStyle/>
                    <a:p>
                      <a:r>
                        <a:rPr lang="en-US" sz="1400" b="1" i="0" u="none" strike="noStrike" cap="none" dirty="0">
                          <a:solidFill>
                            <a:schemeClr val="dk1"/>
                          </a:solidFill>
                          <a:effectLst/>
                          <a:latin typeface="+mn-lt"/>
                          <a:ea typeface="+mn-ea"/>
                          <a:cs typeface="+mn-cs"/>
                          <a:sym typeface="Arial"/>
                        </a:rPr>
                        <a:t>Predictive tasks: </a:t>
                      </a:r>
                      <a:r>
                        <a:rPr lang="en-US" sz="1400" b="0" i="0" u="none" strike="noStrike" cap="none" dirty="0">
                          <a:solidFill>
                            <a:schemeClr val="dk1"/>
                          </a:solidFill>
                          <a:effectLst/>
                          <a:latin typeface="+mn-lt"/>
                          <a:ea typeface="+mn-ea"/>
                          <a:cs typeface="+mn-cs"/>
                          <a:sym typeface="Arial"/>
                        </a:rPr>
                        <a:t>For tasks that use constant or predictive compute, it may be more cost-effective to use server-based billing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Server management: </a:t>
                      </a:r>
                      <a:r>
                        <a:rPr lang="en-US" sz="1400" b="0" i="0" u="none" strike="noStrike" cap="none" dirty="0">
                          <a:solidFill>
                            <a:schemeClr val="dk1"/>
                          </a:solidFill>
                          <a:effectLst/>
                          <a:latin typeface="+mn-lt"/>
                          <a:ea typeface="+mn-ea"/>
                          <a:cs typeface="+mn-cs"/>
                          <a:sym typeface="Arial"/>
                        </a:rPr>
                        <a:t>Because there is no backend infrastructure to be responsible for, liability is reduced and there is no system administration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3300282"/>
                  </a:ext>
                </a:extLst>
              </a:tr>
              <a:tr h="811750">
                <a:tc>
                  <a:txBody>
                    <a:bodyPr/>
                    <a:lstStyle/>
                    <a:p>
                      <a:r>
                        <a:rPr lang="en-US" sz="1400" b="1" i="0" u="none" strike="noStrike" cap="none" dirty="0">
                          <a:solidFill>
                            <a:schemeClr val="dk1"/>
                          </a:solidFill>
                          <a:effectLst/>
                          <a:latin typeface="+mn-lt"/>
                          <a:ea typeface="+mn-ea"/>
                          <a:cs typeface="+mn-cs"/>
                          <a:sym typeface="Arial"/>
                        </a:rPr>
                        <a:t>Testing and debugging: </a:t>
                      </a:r>
                      <a:r>
                        <a:rPr lang="en-US" sz="1400" b="0" i="0" u="none" strike="noStrike" cap="none" dirty="0">
                          <a:solidFill>
                            <a:schemeClr val="dk1"/>
                          </a:solidFill>
                          <a:effectLst/>
                          <a:latin typeface="+mn-lt"/>
                          <a:ea typeface="+mn-ea"/>
                          <a:cs typeface="+mn-cs"/>
                          <a:sym typeface="Arial"/>
                        </a:rPr>
                        <a:t>Debugging is less complicated because there is visibility into backend processes and the application is not broken up into separate, smaller functions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Scalability: </a:t>
                      </a:r>
                      <a:r>
                        <a:rPr lang="en-US" sz="1400" b="0" i="0" u="none" strike="noStrike" cap="none" dirty="0">
                          <a:solidFill>
                            <a:schemeClr val="dk1"/>
                          </a:solidFill>
                          <a:effectLst/>
                          <a:latin typeface="+mn-lt"/>
                          <a:ea typeface="+mn-ea"/>
                          <a:cs typeface="+mn-cs"/>
                          <a:sym typeface="Arial"/>
                        </a:rPr>
                        <a:t>With a serverless architecture, you don’t have to think twice about provisioning infrastructure because of its ability to automatically scale with traffic volumes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60791"/>
                  </a:ext>
                </a:extLst>
              </a:tr>
              <a:tr h="811750">
                <a:tc>
                  <a:txBody>
                    <a:bodyPr/>
                    <a:lstStyle/>
                    <a:p>
                      <a:r>
                        <a:rPr lang="en-US" sz="1400" b="1" i="0" u="none" strike="noStrike" cap="none" dirty="0">
                          <a:solidFill>
                            <a:schemeClr val="dk1"/>
                          </a:solidFill>
                          <a:effectLst/>
                          <a:latin typeface="+mn-lt"/>
                          <a:ea typeface="+mn-ea"/>
                          <a:cs typeface="+mn-cs"/>
                          <a:sym typeface="Arial"/>
                        </a:rPr>
                        <a:t>Overall control: </a:t>
                      </a:r>
                      <a:r>
                        <a:rPr lang="en-US" sz="1400" b="0" i="0" u="none" strike="noStrike" cap="none" dirty="0">
                          <a:solidFill>
                            <a:schemeClr val="dk1"/>
                          </a:solidFill>
                          <a:effectLst/>
                          <a:latin typeface="+mn-lt"/>
                          <a:ea typeface="+mn-ea"/>
                          <a:cs typeface="+mn-cs"/>
                          <a:sym typeface="Arial"/>
                        </a:rPr>
                        <a:t>The company owns and manages the infrastructure, which provides full control over all aspects of the application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Application flexibility: </a:t>
                      </a:r>
                      <a:r>
                        <a:rPr lang="en-US" sz="1400" b="0" i="0" u="none" strike="noStrike" cap="none" dirty="0">
                          <a:solidFill>
                            <a:schemeClr val="dk1"/>
                          </a:solidFill>
                          <a:effectLst/>
                          <a:latin typeface="+mn-lt"/>
                          <a:ea typeface="+mn-ea"/>
                          <a:cs typeface="+mn-cs"/>
                          <a:sym typeface="Arial"/>
                        </a:rPr>
                        <a:t>You can migrate individual application features or partial workloads to run on serverless as on-demand events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1473485"/>
                  </a:ext>
                </a:extLst>
              </a:tr>
              <a:tr h="811750">
                <a:tc>
                  <a:txBody>
                    <a:bodyPr/>
                    <a:lstStyle/>
                    <a:p>
                      <a:r>
                        <a:rPr lang="en-US" sz="1400" b="1" i="0" u="none" strike="noStrike" cap="none" dirty="0">
                          <a:solidFill>
                            <a:schemeClr val="dk1"/>
                          </a:solidFill>
                          <a:effectLst/>
                          <a:latin typeface="+mn-lt"/>
                          <a:ea typeface="+mn-ea"/>
                          <a:cs typeface="+mn-cs"/>
                          <a:sym typeface="Arial"/>
                        </a:rPr>
                        <a:t>Compliance and security: </a:t>
                      </a:r>
                      <a:r>
                        <a:rPr lang="en-US" sz="1400" b="0" i="0" u="none" strike="noStrike" cap="none" dirty="0">
                          <a:solidFill>
                            <a:schemeClr val="dk1"/>
                          </a:solidFill>
                          <a:effectLst/>
                          <a:latin typeface="+mn-lt"/>
                          <a:ea typeface="+mn-ea"/>
                          <a:cs typeface="+mn-cs"/>
                          <a:sym typeface="Arial"/>
                        </a:rPr>
                        <a:t>Having full control over the infrastructure allows for full visibility, which may be required for compliance and security standards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Cost: </a:t>
                      </a:r>
                      <a:r>
                        <a:rPr lang="en-US" sz="1400" b="0" i="0" u="none" strike="noStrike" cap="none" dirty="0">
                          <a:solidFill>
                            <a:schemeClr val="dk1"/>
                          </a:solidFill>
                          <a:effectLst/>
                          <a:latin typeface="+mn-lt"/>
                          <a:ea typeface="+mn-ea"/>
                          <a:cs typeface="+mn-cs"/>
                          <a:sym typeface="Arial"/>
                        </a:rPr>
                        <a:t>The cost of hiring backend infrastructure engineers goes down, along with operational costs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159664"/>
                  </a:ext>
                </a:extLst>
              </a:tr>
              <a:tr h="811750">
                <a:tc>
                  <a:txBody>
                    <a:bodyPr/>
                    <a:lstStyle/>
                    <a:p>
                      <a:r>
                        <a:rPr lang="en-US" sz="1400" b="1" i="0" u="none" strike="noStrike" cap="none" dirty="0">
                          <a:solidFill>
                            <a:schemeClr val="dk1"/>
                          </a:solidFill>
                          <a:effectLst/>
                          <a:latin typeface="+mn-lt"/>
                          <a:ea typeface="+mn-ea"/>
                          <a:cs typeface="+mn-cs"/>
                          <a:sym typeface="Arial"/>
                        </a:rPr>
                        <a:t>Legacy applications: </a:t>
                      </a:r>
                      <a:r>
                        <a:rPr lang="en-US" sz="1400" b="0" i="0" u="none" strike="noStrike" cap="none" dirty="0">
                          <a:solidFill>
                            <a:schemeClr val="dk1"/>
                          </a:solidFill>
                          <a:effectLst/>
                          <a:latin typeface="+mn-lt"/>
                          <a:ea typeface="+mn-ea"/>
                          <a:cs typeface="+mn-cs"/>
                          <a:sym typeface="Arial"/>
                        </a:rPr>
                        <a:t>Existing applications may not have the flexibility of decoupling individual parts and may be better suited to migrate to a server-based architecture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Startup friendly: </a:t>
                      </a:r>
                      <a:r>
                        <a:rPr lang="en-US" sz="1400" b="0" i="0" u="none" strike="noStrike" cap="none" dirty="0">
                          <a:solidFill>
                            <a:schemeClr val="dk1"/>
                          </a:solidFill>
                          <a:effectLst/>
                          <a:latin typeface="+mn-lt"/>
                          <a:ea typeface="+mn-ea"/>
                          <a:cs typeface="+mn-cs"/>
                          <a:sym typeface="Arial"/>
                        </a:rPr>
                        <a:t>The serverless architecture pay-as-you-go model allows you to build an environment nearly for free and ease into the market without dealing with huge bills for minimum traffic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186682"/>
                  </a:ext>
                </a:extLst>
              </a:tr>
            </a:tbl>
          </a:graphicData>
        </a:graphic>
      </p:graphicFrame>
    </p:spTree>
    <p:extLst>
      <p:ext uri="{BB962C8B-B14F-4D97-AF65-F5344CB8AC3E}">
        <p14:creationId xmlns:p14="http://schemas.microsoft.com/office/powerpoint/2010/main" val="109100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159-CF95-D449-AE34-BA6A51258C1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D32F1835-6F5D-E648-8305-A61ADCF5E2A2}"/>
              </a:ext>
            </a:extLst>
          </p:cNvPr>
          <p:cNvSpPr>
            <a:spLocks noGrp="1"/>
          </p:cNvSpPr>
          <p:nvPr>
            <p:ph type="body" idx="1"/>
          </p:nvPr>
        </p:nvSpPr>
        <p:spPr/>
        <p:txBody>
          <a:bodyPr/>
          <a:lstStyle/>
          <a:p>
            <a:r>
              <a:rPr lang="en-US" dirty="0"/>
              <a:t>Cloud storage is the fundamental building block of cloud architecture. </a:t>
            </a:r>
          </a:p>
          <a:p>
            <a:r>
              <a:rPr lang="en-US" dirty="0"/>
              <a:t>The most basic (and frequently used) form of cloud storage in </a:t>
            </a:r>
            <a:r>
              <a:rPr lang="en-US" dirty="0" err="1"/>
              <a:t>aws</a:t>
            </a:r>
            <a:r>
              <a:rPr lang="en-US" dirty="0"/>
              <a:t> is known as the “S3 bucket”</a:t>
            </a:r>
          </a:p>
          <a:p>
            <a:r>
              <a:rPr lang="en-US" dirty="0"/>
              <a:t>S3 buckets are really just directories that exist in the cloud</a:t>
            </a:r>
          </a:p>
          <a:p>
            <a:pPr lvl="1">
              <a:buFont typeface="Wingdings" pitchFamily="2" charset="2"/>
              <a:buChar char="Ø"/>
            </a:pPr>
            <a:r>
              <a:rPr lang="en-US" dirty="0"/>
              <a:t>Think of it like your “/Documents” folder or “Downloads” folder</a:t>
            </a:r>
          </a:p>
          <a:p>
            <a:r>
              <a:rPr lang="en-US" dirty="0"/>
              <a:t>S3 buckets offer a safe, reliable, dependable way to store</a:t>
            </a:r>
          </a:p>
          <a:p>
            <a:pPr marL="76200" indent="0">
              <a:buNone/>
            </a:pPr>
            <a:r>
              <a:rPr lang="en-US" dirty="0"/>
              <a:t>your documents on a cloud managed directory that other </a:t>
            </a:r>
          </a:p>
          <a:p>
            <a:pPr marL="76200" indent="0">
              <a:buNone/>
            </a:pPr>
            <a:r>
              <a:rPr lang="en-US" dirty="0"/>
              <a:t>parts of AWS can access…</a:t>
            </a:r>
          </a:p>
          <a:p>
            <a:r>
              <a:rPr lang="en-US" dirty="0"/>
              <a:t>When designing architecture S3 will be fundamental</a:t>
            </a:r>
          </a:p>
          <a:p>
            <a:r>
              <a:rPr lang="en-US" dirty="0"/>
              <a:t>WRITE DATA TO FILES IN S3!</a:t>
            </a:r>
          </a:p>
        </p:txBody>
      </p:sp>
      <p:sp>
        <p:nvSpPr>
          <p:cNvPr id="4" name="Slide Number Placeholder 3">
            <a:extLst>
              <a:ext uri="{FF2B5EF4-FFF2-40B4-BE49-F238E27FC236}">
                <a16:creationId xmlns:a16="http://schemas.microsoft.com/office/drawing/2014/main" id="{DB5C72F7-30CF-C542-BC07-B460D5DC42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D7ACB05B-8A42-E343-8D07-20AE78FA43D9}"/>
              </a:ext>
            </a:extLst>
          </p:cNvPr>
          <p:cNvPicPr>
            <a:picLocks noChangeAspect="1"/>
          </p:cNvPicPr>
          <p:nvPr/>
        </p:nvPicPr>
        <p:blipFill>
          <a:blip r:embed="rId2"/>
          <a:stretch>
            <a:fillRect/>
          </a:stretch>
        </p:blipFill>
        <p:spPr>
          <a:xfrm>
            <a:off x="9316566" y="3429000"/>
            <a:ext cx="2857500" cy="2857500"/>
          </a:xfrm>
          <a:prstGeom prst="rect">
            <a:avLst/>
          </a:prstGeom>
        </p:spPr>
      </p:pic>
    </p:spTree>
    <p:extLst>
      <p:ext uri="{BB962C8B-B14F-4D97-AF65-F5344CB8AC3E}">
        <p14:creationId xmlns:p14="http://schemas.microsoft.com/office/powerpoint/2010/main" val="3499607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Cloud Storage System</a:t>
            </a:r>
          </a:p>
        </p:txBody>
      </p:sp>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One of the most common architecture patterns that you’ll see in AWS</a:t>
            </a:r>
          </a:p>
          <a:p>
            <a:pPr marL="228600" indent="0">
              <a:buClrTx/>
              <a:buSzPct val="100000"/>
            </a:pPr>
            <a:r>
              <a:rPr lang="en-US" sz="2400" dirty="0">
                <a:solidFill>
                  <a:schemeClr val="tx1"/>
                </a:solidFill>
                <a:latin typeface="Helvetica Neue Light" panose="02000403000000020004" pitchFamily="2" charset="0"/>
                <a:ea typeface="Helvetica Neue Light" panose="02000403000000020004" pitchFamily="2" charset="0"/>
              </a:rPr>
              <a:t>involves writing data into S3 buckets as you get it in and only THEN moving it into your database.</a:t>
            </a:r>
          </a:p>
          <a:p>
            <a:pPr marL="1028700" lvl="1" indent="-342900">
              <a:buClrTx/>
              <a:buFont typeface="Wingdings" pitchFamily="2" charset="2"/>
              <a:buChar char="Ø"/>
            </a:pPr>
            <a:r>
              <a:rPr lang="en-US" dirty="0">
                <a:solidFill>
                  <a:schemeClr val="tx1"/>
                </a:solidFill>
                <a:latin typeface="Helvetica Neue Light" panose="02000403000000020004" pitchFamily="2" charset="0"/>
                <a:ea typeface="Helvetica Neue Light" panose="02000403000000020004" pitchFamily="2" charset="0"/>
              </a:rPr>
              <a:t>This ensures that after each step you have a record of the data somewhere before it is COPIED (“copy” is the SQL command to read a file and sent it up to your preferred cloud SQL database) in case anything ever goes wrong with your SQL </a:t>
            </a:r>
            <a:r>
              <a:rPr lang="en-US" dirty="0" err="1">
                <a:solidFill>
                  <a:schemeClr val="tx1"/>
                </a:solidFill>
                <a:latin typeface="Helvetica Neue Light" panose="02000403000000020004" pitchFamily="2" charset="0"/>
                <a:ea typeface="Helvetica Neue Light" panose="02000403000000020004" pitchFamily="2" charset="0"/>
              </a:rPr>
              <a:t>db</a:t>
            </a:r>
            <a:endParaRPr lang="en-US" dirty="0">
              <a:solidFill>
                <a:schemeClr val="tx1"/>
              </a:solidFill>
              <a:latin typeface="Helvetica Neue Light" panose="02000403000000020004" pitchFamily="2" charset="0"/>
              <a:ea typeface="Helvetica Neue Light" panose="02000403000000020004" pitchFamily="2" charset="0"/>
            </a:endParaRPr>
          </a:p>
          <a:p>
            <a:pPr marL="1028700" lvl="1" indent="-342900">
              <a:buClrTx/>
              <a:buFont typeface="Wingdings" pitchFamily="2" charset="2"/>
              <a:buChar char="Ø"/>
            </a:pPr>
            <a:r>
              <a:rPr lang="en-US" dirty="0">
                <a:solidFill>
                  <a:schemeClr val="tx1"/>
                </a:solidFill>
                <a:latin typeface="Helvetica Neue Light" panose="02000403000000020004" pitchFamily="2" charset="0"/>
                <a:ea typeface="Helvetica Neue Light" panose="02000403000000020004" pitchFamily="2" charset="0"/>
              </a:rPr>
              <a:t>The data in the S3 buckets (stored as </a:t>
            </a:r>
            <a:r>
              <a:rPr lang="en-US" dirty="0" err="1">
                <a:solidFill>
                  <a:schemeClr val="tx1"/>
                </a:solidFill>
                <a:latin typeface="Helvetica Neue Light" panose="02000403000000020004" pitchFamily="2" charset="0"/>
                <a:ea typeface="Helvetica Neue Light" panose="02000403000000020004" pitchFamily="2" charset="0"/>
              </a:rPr>
              <a:t>gzipped</a:t>
            </a:r>
            <a:r>
              <a:rPr lang="en-US" dirty="0">
                <a:solidFill>
                  <a:schemeClr val="tx1"/>
                </a:solidFill>
                <a:latin typeface="Helvetica Neue Light" panose="02000403000000020004" pitchFamily="2" charset="0"/>
                <a:ea typeface="Helvetica Neue Light" panose="02000403000000020004" pitchFamily="2" charset="0"/>
              </a:rPr>
              <a:t> text files) can then be instantly </a:t>
            </a:r>
            <a:r>
              <a:rPr lang="en-US" sz="2600" dirty="0">
                <a:solidFill>
                  <a:schemeClr val="tx1"/>
                </a:solidFill>
                <a:latin typeface="Helvetica Neue Light" panose="02000403000000020004" pitchFamily="2" charset="0"/>
                <a:ea typeface="Helvetica Neue Light" panose="02000403000000020004" pitchFamily="2" charset="0"/>
              </a:rPr>
              <a:t>“ingested” into the SQL database</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403905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Cloud Storage System</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0038932C-BCC7-9048-8345-592C1A975109}"/>
              </a:ext>
            </a:extLst>
          </p:cNvPr>
          <p:cNvPicPr>
            <a:picLocks noChangeAspect="1"/>
          </p:cNvPicPr>
          <p:nvPr/>
        </p:nvPicPr>
        <p:blipFill>
          <a:blip r:embed="rId2"/>
          <a:stretch>
            <a:fillRect/>
          </a:stretch>
        </p:blipFill>
        <p:spPr>
          <a:xfrm>
            <a:off x="1536192" y="1231200"/>
            <a:ext cx="9119616" cy="5090017"/>
          </a:xfrm>
          <a:prstGeom prst="rect">
            <a:avLst/>
          </a:prstGeom>
        </p:spPr>
      </p:pic>
    </p:spTree>
    <p:extLst>
      <p:ext uri="{BB962C8B-B14F-4D97-AF65-F5344CB8AC3E}">
        <p14:creationId xmlns:p14="http://schemas.microsoft.com/office/powerpoint/2010/main" val="967114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56CA7-0848-4A40-8D87-9C30C3AF8F23}"/>
              </a:ext>
            </a:extLst>
          </p:cNvPr>
          <p:cNvSpPr>
            <a:spLocks noGrp="1"/>
          </p:cNvSpPr>
          <p:nvPr>
            <p:ph type="title"/>
          </p:nvPr>
        </p:nvSpPr>
        <p:spPr/>
        <p:txBody>
          <a:bodyPr/>
          <a:lstStyle/>
          <a:p>
            <a:r>
              <a:rPr lang="en-US" dirty="0"/>
              <a:t>Practical Applications of POE</a:t>
            </a:r>
          </a:p>
        </p:txBody>
      </p:sp>
      <p:sp>
        <p:nvSpPr>
          <p:cNvPr id="3" name="Text Placeholder 2">
            <a:extLst>
              <a:ext uri="{FF2B5EF4-FFF2-40B4-BE49-F238E27FC236}">
                <a16:creationId xmlns:a16="http://schemas.microsoft.com/office/drawing/2014/main" id="{B3788DA6-DFF8-7B42-BC43-9D6B8A2EC102}"/>
              </a:ext>
            </a:extLst>
          </p:cNvPr>
          <p:cNvSpPr>
            <a:spLocks noGrp="1"/>
          </p:cNvSpPr>
          <p:nvPr>
            <p:ph type="body" idx="1"/>
          </p:nvPr>
        </p:nvSpPr>
        <p:spPr>
          <a:xfrm>
            <a:off x="645119" y="1401006"/>
            <a:ext cx="10512000" cy="3405936"/>
          </a:xfrm>
        </p:spPr>
        <p:txBody>
          <a:bodyPr/>
          <a:lstStyle/>
          <a:p>
            <a:pPr marL="514350" indent="-285750">
              <a:buClrTx/>
              <a:buSzPct val="100000"/>
              <a:buFont typeface="Arial" panose="020B0604020202020204" pitchFamily="34" charset="0"/>
              <a:buChar char="•"/>
            </a:pPr>
            <a:r>
              <a:rPr lang="en-US" sz="2400" b="1" dirty="0">
                <a:solidFill>
                  <a:schemeClr val="tx1"/>
                </a:solidFill>
              </a:rPr>
              <a:t>PREPARE</a:t>
            </a:r>
            <a:r>
              <a:rPr lang="en-US" sz="2400" dirty="0">
                <a:solidFill>
                  <a:schemeClr val="tx1"/>
                </a:solidFill>
              </a:rPr>
              <a:t>: Use </a:t>
            </a:r>
            <a:r>
              <a:rPr lang="en-US" sz="2400" dirty="0">
                <a:solidFill>
                  <a:schemeClr val="accent5">
                    <a:lumMod val="50000"/>
                  </a:schemeClr>
                </a:solidFill>
              </a:rPr>
              <a:t>AWS Config</a:t>
            </a:r>
            <a:r>
              <a:rPr lang="en-US" sz="2400" dirty="0"/>
              <a:t>-</a:t>
            </a:r>
            <a:r>
              <a:rPr lang="en-US" sz="2400" dirty="0">
                <a:solidFill>
                  <a:schemeClr val="tx1"/>
                </a:solidFill>
              </a:rPr>
              <a:t> especially the </a:t>
            </a:r>
            <a:r>
              <a:rPr lang="en-US" sz="2400" dirty="0">
                <a:solidFill>
                  <a:schemeClr val="accent5">
                    <a:lumMod val="50000"/>
                  </a:schemeClr>
                </a:solidFill>
              </a:rPr>
              <a:t>AWS Config RULES </a:t>
            </a:r>
            <a:r>
              <a:rPr lang="en-US" sz="2400" dirty="0">
                <a:solidFill>
                  <a:schemeClr val="tx1"/>
                </a:solidFill>
              </a:rPr>
              <a:t>to make sure that everything going on with your infrastructure is as intended. We’ll do a quick demo here for that…</a:t>
            </a:r>
          </a:p>
          <a:p>
            <a:pPr marL="514350" indent="-285750">
              <a:buClrTx/>
              <a:buSzPct val="100000"/>
              <a:buFont typeface="Arial" panose="020B0604020202020204" pitchFamily="34" charset="0"/>
              <a:buChar char="•"/>
            </a:pPr>
            <a:r>
              <a:rPr lang="en-US" sz="2400" b="1" dirty="0">
                <a:solidFill>
                  <a:schemeClr val="tx1"/>
                </a:solidFill>
              </a:rPr>
              <a:t>OPERATE: </a:t>
            </a:r>
            <a:r>
              <a:rPr lang="en-US" sz="2400" dirty="0">
                <a:solidFill>
                  <a:schemeClr val="tx1"/>
                </a:solidFill>
              </a:rPr>
              <a:t>We’ll use </a:t>
            </a:r>
            <a:r>
              <a:rPr lang="en-US" sz="2400" dirty="0">
                <a:solidFill>
                  <a:schemeClr val="accent5">
                    <a:lumMod val="50000"/>
                  </a:schemeClr>
                </a:solidFill>
              </a:rPr>
              <a:t>AWS </a:t>
            </a:r>
            <a:r>
              <a:rPr lang="en-US" sz="2400" dirty="0" err="1">
                <a:solidFill>
                  <a:schemeClr val="accent5">
                    <a:lumMod val="50000"/>
                  </a:schemeClr>
                </a:solidFill>
              </a:rPr>
              <a:t>Cloudwatch</a:t>
            </a:r>
            <a:r>
              <a:rPr lang="en-US" sz="2400" dirty="0">
                <a:solidFill>
                  <a:schemeClr val="accent5">
                    <a:lumMod val="50000"/>
                  </a:schemeClr>
                </a:solidFill>
              </a:rPr>
              <a:t> </a:t>
            </a:r>
            <a:r>
              <a:rPr lang="en-US" sz="2400" dirty="0">
                <a:solidFill>
                  <a:schemeClr val="tx1"/>
                </a:solidFill>
              </a:rPr>
              <a:t>for this- which we will get to shortly. Also </a:t>
            </a:r>
            <a:r>
              <a:rPr lang="en-US" sz="2400" dirty="0">
                <a:solidFill>
                  <a:schemeClr val="bg2"/>
                </a:solidFill>
              </a:rPr>
              <a:t>AWS X-Ray</a:t>
            </a:r>
          </a:p>
          <a:p>
            <a:pPr marL="514350" indent="-285750">
              <a:buClrTx/>
              <a:buSzPct val="100000"/>
              <a:buFont typeface="Arial" panose="020B0604020202020204" pitchFamily="34" charset="0"/>
              <a:buChar char="•"/>
            </a:pPr>
            <a:r>
              <a:rPr lang="en-US" sz="2400" dirty="0">
                <a:solidFill>
                  <a:schemeClr val="tx1"/>
                </a:solidFill>
              </a:rPr>
              <a:t> </a:t>
            </a:r>
            <a:r>
              <a:rPr lang="en-US" sz="2400" b="1" dirty="0">
                <a:solidFill>
                  <a:schemeClr val="tx1"/>
                </a:solidFill>
              </a:rPr>
              <a:t>EVOLVE:</a:t>
            </a:r>
            <a:r>
              <a:rPr lang="en-US" sz="2400" dirty="0">
                <a:solidFill>
                  <a:schemeClr val="tx1"/>
                </a:solidFill>
              </a:rPr>
              <a:t> </a:t>
            </a:r>
            <a:r>
              <a:rPr lang="en-US" sz="2400" dirty="0">
                <a:solidFill>
                  <a:schemeClr val="accent5">
                    <a:lumMod val="50000"/>
                  </a:schemeClr>
                </a:solidFill>
              </a:rPr>
              <a:t>AWS Elasticsearch Service </a:t>
            </a:r>
            <a:r>
              <a:rPr lang="en-US" sz="2400" dirty="0">
                <a:solidFill>
                  <a:schemeClr val="tx1"/>
                </a:solidFill>
              </a:rPr>
              <a:t>is awesome for this type of stuff. </a:t>
            </a:r>
            <a:endParaRPr lang="en-US" sz="2400" dirty="0">
              <a:solidFill>
                <a:schemeClr val="accent5">
                  <a:lumMod val="50000"/>
                </a:schemeClr>
              </a:solidFill>
            </a:endParaRPr>
          </a:p>
          <a:p>
            <a:endParaRPr lang="en-US" dirty="0"/>
          </a:p>
        </p:txBody>
      </p:sp>
      <p:sp>
        <p:nvSpPr>
          <p:cNvPr id="4" name="Slide Number Placeholder 3">
            <a:extLst>
              <a:ext uri="{FF2B5EF4-FFF2-40B4-BE49-F238E27FC236}">
                <a16:creationId xmlns:a16="http://schemas.microsoft.com/office/drawing/2014/main" id="{2076F39D-2412-8847-98B5-63EAC9B5450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6" name="Picture 5" descr="A picture containing screenshot, photo, sitting, sign&#10;&#10;Description automatically generated">
            <a:extLst>
              <a:ext uri="{FF2B5EF4-FFF2-40B4-BE49-F238E27FC236}">
                <a16:creationId xmlns:a16="http://schemas.microsoft.com/office/drawing/2014/main" id="{442C26AF-0B81-5149-8BF0-A9BF956341F9}"/>
              </a:ext>
            </a:extLst>
          </p:cNvPr>
          <p:cNvPicPr>
            <a:picLocks noChangeAspect="1"/>
          </p:cNvPicPr>
          <p:nvPr/>
        </p:nvPicPr>
        <p:blipFill>
          <a:blip r:embed="rId2"/>
          <a:stretch>
            <a:fillRect/>
          </a:stretch>
        </p:blipFill>
        <p:spPr>
          <a:xfrm>
            <a:off x="2505964" y="4141640"/>
            <a:ext cx="7180072" cy="2258248"/>
          </a:xfrm>
          <a:prstGeom prst="rect">
            <a:avLst/>
          </a:prstGeom>
        </p:spPr>
      </p:pic>
    </p:spTree>
    <p:extLst>
      <p:ext uri="{BB962C8B-B14F-4D97-AF65-F5344CB8AC3E}">
        <p14:creationId xmlns:p14="http://schemas.microsoft.com/office/powerpoint/2010/main" val="2719791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3040-69EB-DC49-BEFA-A1B517CBC257}"/>
              </a:ext>
            </a:extLst>
          </p:cNvPr>
          <p:cNvSpPr>
            <a:spLocks noGrp="1"/>
          </p:cNvSpPr>
          <p:nvPr>
            <p:ph type="title"/>
          </p:nvPr>
        </p:nvSpPr>
        <p:spPr/>
        <p:txBody>
          <a:bodyPr/>
          <a:lstStyle/>
          <a:p>
            <a:r>
              <a:rPr lang="en-US" dirty="0"/>
              <a:t>Type of Databases </a:t>
            </a:r>
          </a:p>
        </p:txBody>
      </p:sp>
      <p:sp>
        <p:nvSpPr>
          <p:cNvPr id="4" name="Slide Number Placeholder 3">
            <a:extLst>
              <a:ext uri="{FF2B5EF4-FFF2-40B4-BE49-F238E27FC236}">
                <a16:creationId xmlns:a16="http://schemas.microsoft.com/office/drawing/2014/main" id="{EB0B18C8-6922-8843-A935-B3FC9EAB6A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descr="A close up of a sign&#10;&#10;Description automatically generated">
            <a:extLst>
              <a:ext uri="{FF2B5EF4-FFF2-40B4-BE49-F238E27FC236}">
                <a16:creationId xmlns:a16="http://schemas.microsoft.com/office/drawing/2014/main" id="{4AE1D335-CEE3-AA40-AAF1-3CA6FAE24EC2}"/>
              </a:ext>
            </a:extLst>
          </p:cNvPr>
          <p:cNvPicPr>
            <a:picLocks noChangeAspect="1"/>
          </p:cNvPicPr>
          <p:nvPr/>
        </p:nvPicPr>
        <p:blipFill>
          <a:blip r:embed="rId3"/>
          <a:stretch>
            <a:fillRect/>
          </a:stretch>
        </p:blipFill>
        <p:spPr>
          <a:xfrm>
            <a:off x="3590408" y="1753146"/>
            <a:ext cx="5011183" cy="4263081"/>
          </a:xfrm>
          <a:prstGeom prst="rect">
            <a:avLst/>
          </a:prstGeom>
        </p:spPr>
      </p:pic>
      <p:pic>
        <p:nvPicPr>
          <p:cNvPr id="8" name="Picture 7" descr="A picture containing bird&#10;&#10;Description automatically generated">
            <a:extLst>
              <a:ext uri="{FF2B5EF4-FFF2-40B4-BE49-F238E27FC236}">
                <a16:creationId xmlns:a16="http://schemas.microsoft.com/office/drawing/2014/main" id="{8829979B-7034-E24C-989C-416B5E0DCE41}"/>
              </a:ext>
            </a:extLst>
          </p:cNvPr>
          <p:cNvPicPr>
            <a:picLocks noChangeAspect="1"/>
          </p:cNvPicPr>
          <p:nvPr/>
        </p:nvPicPr>
        <p:blipFill>
          <a:blip r:embed="rId4">
            <a:duotone>
              <a:prstClr val="black"/>
              <a:schemeClr val="accent3">
                <a:tint val="45000"/>
                <a:satMod val="400000"/>
              </a:schemeClr>
            </a:duotone>
          </a:blip>
          <a:stretch>
            <a:fillRect/>
          </a:stretch>
        </p:blipFill>
        <p:spPr>
          <a:xfrm>
            <a:off x="3010774" y="1393097"/>
            <a:ext cx="1975519" cy="1380247"/>
          </a:xfrm>
          <a:prstGeom prst="rect">
            <a:avLst/>
          </a:prstGeom>
        </p:spPr>
      </p:pic>
      <p:pic>
        <p:nvPicPr>
          <p:cNvPr id="10" name="Picture 9" descr="A picture containing bird&#10;&#10;Description automatically generated">
            <a:extLst>
              <a:ext uri="{FF2B5EF4-FFF2-40B4-BE49-F238E27FC236}">
                <a16:creationId xmlns:a16="http://schemas.microsoft.com/office/drawing/2014/main" id="{44ECFC36-49A9-564B-9166-F87B8575CAC9}"/>
              </a:ext>
            </a:extLst>
          </p:cNvPr>
          <p:cNvPicPr>
            <a:picLocks noChangeAspect="1"/>
          </p:cNvPicPr>
          <p:nvPr/>
        </p:nvPicPr>
        <p:blipFill>
          <a:blip r:embed="rId5">
            <a:duotone>
              <a:prstClr val="black"/>
              <a:schemeClr val="accent3">
                <a:tint val="45000"/>
                <a:satMod val="400000"/>
              </a:schemeClr>
            </a:duotone>
          </a:blip>
          <a:stretch>
            <a:fillRect/>
          </a:stretch>
        </p:blipFill>
        <p:spPr>
          <a:xfrm>
            <a:off x="7298491" y="1393097"/>
            <a:ext cx="2190750" cy="1219200"/>
          </a:xfrm>
          <a:prstGeom prst="rect">
            <a:avLst/>
          </a:prstGeom>
        </p:spPr>
      </p:pic>
      <p:pic>
        <p:nvPicPr>
          <p:cNvPr id="12" name="Picture 11" descr="A picture containing tree, bird&#10;&#10;Description automatically generated">
            <a:extLst>
              <a:ext uri="{FF2B5EF4-FFF2-40B4-BE49-F238E27FC236}">
                <a16:creationId xmlns:a16="http://schemas.microsoft.com/office/drawing/2014/main" id="{1A9E1B0F-A134-7545-B8BF-5989DE25F925}"/>
              </a:ext>
            </a:extLst>
          </p:cNvPr>
          <p:cNvPicPr>
            <a:picLocks noChangeAspect="1"/>
          </p:cNvPicPr>
          <p:nvPr/>
        </p:nvPicPr>
        <p:blipFill>
          <a:blip r:embed="rId6">
            <a:duotone>
              <a:prstClr val="black"/>
              <a:schemeClr val="accent3">
                <a:tint val="45000"/>
                <a:satMod val="400000"/>
              </a:schemeClr>
            </a:duotone>
          </a:blip>
          <a:stretch>
            <a:fillRect/>
          </a:stretch>
        </p:blipFill>
        <p:spPr>
          <a:xfrm>
            <a:off x="7748980" y="3605972"/>
            <a:ext cx="2457982" cy="1064882"/>
          </a:xfrm>
          <a:prstGeom prst="rect">
            <a:avLst/>
          </a:prstGeom>
        </p:spPr>
      </p:pic>
      <p:pic>
        <p:nvPicPr>
          <p:cNvPr id="14" name="Picture 13" descr="A picture containing bird&#10;&#10;Description automatically generated">
            <a:extLst>
              <a:ext uri="{FF2B5EF4-FFF2-40B4-BE49-F238E27FC236}">
                <a16:creationId xmlns:a16="http://schemas.microsoft.com/office/drawing/2014/main" id="{D03E3E34-0752-0447-AA9F-C79B1500BA18}"/>
              </a:ext>
            </a:extLst>
          </p:cNvPr>
          <p:cNvPicPr>
            <a:picLocks noChangeAspect="1"/>
          </p:cNvPicPr>
          <p:nvPr/>
        </p:nvPicPr>
        <p:blipFill>
          <a:blip r:embed="rId7">
            <a:duotone>
              <a:prstClr val="black"/>
              <a:schemeClr val="accent3">
                <a:tint val="45000"/>
                <a:satMod val="400000"/>
              </a:schemeClr>
            </a:duotone>
          </a:blip>
          <a:stretch>
            <a:fillRect/>
          </a:stretch>
        </p:blipFill>
        <p:spPr>
          <a:xfrm>
            <a:off x="6425174" y="5664529"/>
            <a:ext cx="2505389" cy="1171250"/>
          </a:xfrm>
          <a:prstGeom prst="rect">
            <a:avLst/>
          </a:prstGeom>
        </p:spPr>
      </p:pic>
      <p:pic>
        <p:nvPicPr>
          <p:cNvPr id="16" name="Picture 15" descr="A picture containing bird&#10;&#10;Description automatically generated">
            <a:extLst>
              <a:ext uri="{FF2B5EF4-FFF2-40B4-BE49-F238E27FC236}">
                <a16:creationId xmlns:a16="http://schemas.microsoft.com/office/drawing/2014/main" id="{BB5D3F00-08B3-2446-AC94-07073DE5C8E2}"/>
              </a:ext>
            </a:extLst>
          </p:cNvPr>
          <p:cNvPicPr>
            <a:picLocks noChangeAspect="1"/>
          </p:cNvPicPr>
          <p:nvPr/>
        </p:nvPicPr>
        <p:blipFill>
          <a:blip r:embed="rId8">
            <a:duotone>
              <a:prstClr val="black"/>
              <a:schemeClr val="accent3">
                <a:tint val="45000"/>
                <a:satMod val="400000"/>
              </a:schemeClr>
            </a:duotone>
          </a:blip>
          <a:stretch>
            <a:fillRect/>
          </a:stretch>
        </p:blipFill>
        <p:spPr>
          <a:xfrm>
            <a:off x="1789428" y="4315718"/>
            <a:ext cx="2556460" cy="1406857"/>
          </a:xfrm>
          <a:prstGeom prst="rect">
            <a:avLst/>
          </a:prstGeom>
        </p:spPr>
      </p:pic>
    </p:spTree>
    <p:extLst>
      <p:ext uri="{BB962C8B-B14F-4D97-AF65-F5344CB8AC3E}">
        <p14:creationId xmlns:p14="http://schemas.microsoft.com/office/powerpoint/2010/main" val="1988221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1B8152-DA31-AD4A-8D39-56E60689B6ED}"/>
              </a:ext>
            </a:extLst>
          </p:cNvPr>
          <p:cNvPicPr>
            <a:picLocks noChangeAspect="1"/>
          </p:cNvPicPr>
          <p:nvPr/>
        </p:nvPicPr>
        <p:blipFill>
          <a:blip r:embed="rId3"/>
          <a:stretch>
            <a:fillRect/>
          </a:stretch>
        </p:blipFill>
        <p:spPr>
          <a:xfrm>
            <a:off x="952871" y="2649822"/>
            <a:ext cx="1634490" cy="746760"/>
          </a:xfrm>
          <a:prstGeom prst="rect">
            <a:avLst/>
          </a:prstGeom>
        </p:spPr>
      </p:pic>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a:xfrm>
            <a:off x="428159" y="1556454"/>
            <a:ext cx="10875264" cy="4680000"/>
          </a:xfrm>
        </p:spPr>
        <p:txBody>
          <a:bodyPr/>
          <a:lstStyle/>
          <a:p>
            <a:pPr marL="571500" indent="-342900">
              <a:buClr>
                <a:schemeClr val="tx1"/>
              </a:buClr>
              <a:buSzPct val="100000"/>
              <a:buFont typeface="Arial" panose="020B0604020202020204" pitchFamily="34" charset="0"/>
              <a:buChar char="•"/>
            </a:pPr>
            <a:r>
              <a:rPr lang="en-US" sz="2400" b="1" dirty="0">
                <a:solidFill>
                  <a:schemeClr val="tx1"/>
                </a:solidFill>
              </a:rPr>
              <a:t>Athena</a:t>
            </a:r>
            <a:r>
              <a:rPr lang="en-US" sz="2400" dirty="0">
                <a:solidFill>
                  <a:schemeClr val="tx1"/>
                </a:solidFill>
              </a:rPr>
              <a:t> – interactive Query service that makes is easy to analyze data directly from Amazon Simple Storage Service (S3 Bucket) with standard SQL.  Charges by the number of queries run.</a:t>
            </a:r>
          </a:p>
          <a:p>
            <a:pPr marL="571500" indent="-342900">
              <a:buClr>
                <a:schemeClr val="tx1"/>
              </a:buClr>
              <a:buSzPct val="100000"/>
              <a:buFont typeface="Arial" panose="020B0604020202020204" pitchFamily="34" charset="0"/>
              <a:buChar char="•"/>
            </a:pPr>
            <a:r>
              <a:rPr lang="en-US" sz="2400" dirty="0">
                <a:solidFill>
                  <a:schemeClr val="tx1"/>
                </a:solidFill>
              </a:rPr>
              <a:t>                  - MPP that allows you to keep the compute and storage separate, while also controlling the cloud services layer.  </a:t>
            </a:r>
          </a:p>
          <a:p>
            <a:pPr marL="571500" indent="-342900">
              <a:buClr>
                <a:schemeClr val="tx1"/>
              </a:buClr>
              <a:buSzPct val="100000"/>
              <a:buFont typeface="Arial" panose="020B0604020202020204" pitchFamily="34" charset="0"/>
              <a:buChar char="•"/>
            </a:pPr>
            <a:r>
              <a:rPr lang="en-US" sz="2400" dirty="0">
                <a:solidFill>
                  <a:schemeClr val="tx1"/>
                </a:solidFill>
              </a:rPr>
              <a:t>Redshift – Like Snowflake it too has on-demand pricing.  Redshift bundles the compute and storage pricing together and only charging once usage exceeds the allotted seconds.  The largest differences are the pricing structures. </a:t>
            </a:r>
          </a:p>
          <a:p>
            <a:pPr marL="571500" indent="-342900">
              <a:buClr>
                <a:schemeClr val="tx1"/>
              </a:buClr>
              <a:buSzPct val="100000"/>
              <a:buFont typeface="Arial" panose="020B0604020202020204" pitchFamily="34" charset="0"/>
              <a:buChar char="•"/>
            </a:pPr>
            <a:r>
              <a:rPr lang="en-US" sz="2400" dirty="0" err="1">
                <a:solidFill>
                  <a:schemeClr val="tx1"/>
                </a:solidFill>
              </a:rPr>
              <a:t>BigQuery</a:t>
            </a:r>
            <a:r>
              <a:rPr lang="en-US" sz="2400" dirty="0">
                <a:solidFill>
                  <a:schemeClr val="tx1"/>
                </a:solidFill>
              </a:rPr>
              <a:t> - Google’s version of the Cloud data warehouse.  Again the pricing structure differs with storage being cheaper at a per terabyte than other DWHs.</a:t>
            </a:r>
          </a:p>
          <a:p>
            <a:pPr marL="571500" indent="-342900">
              <a:buClr>
                <a:schemeClr val="tx1"/>
              </a:buClr>
              <a:buSzPct val="100000"/>
              <a:buFont typeface="Arial" panose="020B0604020202020204" pitchFamily="34" charset="0"/>
              <a:buChar char="•"/>
            </a:pPr>
            <a:endParaRPr lang="en-US" sz="2400" dirty="0">
              <a:solidFill>
                <a:schemeClr val="tx1"/>
              </a:solidFill>
            </a:endParaRPr>
          </a:p>
        </p:txBody>
      </p:sp>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SQL Solutions</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75015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5080-1440-6F4D-91BF-98BE008E56F2}"/>
              </a:ext>
            </a:extLst>
          </p:cNvPr>
          <p:cNvSpPr>
            <a:spLocks noGrp="1"/>
          </p:cNvSpPr>
          <p:nvPr>
            <p:ph type="title"/>
          </p:nvPr>
        </p:nvSpPr>
        <p:spPr/>
        <p:txBody>
          <a:bodyPr/>
          <a:lstStyle/>
          <a:p>
            <a:r>
              <a:rPr lang="en-US" dirty="0"/>
              <a:t>What is Cloud Computing</a:t>
            </a:r>
          </a:p>
        </p:txBody>
      </p:sp>
      <p:sp>
        <p:nvSpPr>
          <p:cNvPr id="3" name="Text Placeholder 2">
            <a:extLst>
              <a:ext uri="{FF2B5EF4-FFF2-40B4-BE49-F238E27FC236}">
                <a16:creationId xmlns:a16="http://schemas.microsoft.com/office/drawing/2014/main" id="{171EC20C-D457-F041-AEFC-E8F2E1868E3B}"/>
              </a:ext>
            </a:extLst>
          </p:cNvPr>
          <p:cNvSpPr>
            <a:spLocks noGrp="1"/>
          </p:cNvSpPr>
          <p:nvPr>
            <p:ph type="body" idx="1"/>
          </p:nvPr>
        </p:nvSpPr>
        <p:spPr>
          <a:xfrm>
            <a:off x="457298" y="1606200"/>
            <a:ext cx="10512000" cy="4680000"/>
          </a:xfrm>
        </p:spPr>
        <p:txBody>
          <a:bodyPr/>
          <a:lstStyle/>
          <a:p>
            <a:r>
              <a:rPr lang="en-US" dirty="0"/>
              <a:t>Cloud computing is the on-demand delivery of IT resources over the Internet with pay-as-you-go pricing</a:t>
            </a:r>
          </a:p>
          <a:p>
            <a:pPr lvl="1"/>
            <a:r>
              <a:rPr lang="en-US" dirty="0"/>
              <a:t>No need for physical data centers or servers</a:t>
            </a:r>
          </a:p>
          <a:p>
            <a:pPr lvl="1"/>
            <a:r>
              <a:rPr lang="en-US" dirty="0"/>
              <a:t>Access on an as-needed basis </a:t>
            </a:r>
          </a:p>
          <a:p>
            <a:pPr lvl="1"/>
            <a:endParaRPr lang="en-US" dirty="0"/>
          </a:p>
        </p:txBody>
      </p:sp>
      <p:sp>
        <p:nvSpPr>
          <p:cNvPr id="4" name="Slide Number Placeholder 3">
            <a:extLst>
              <a:ext uri="{FF2B5EF4-FFF2-40B4-BE49-F238E27FC236}">
                <a16:creationId xmlns:a16="http://schemas.microsoft.com/office/drawing/2014/main" id="{48172549-1B6D-2C40-B91A-B5AF6827EE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dirty="0"/>
          </a:p>
        </p:txBody>
      </p:sp>
      <p:pic>
        <p:nvPicPr>
          <p:cNvPr id="6" name="Picture 5" descr="A picture containing black, computer, star&#10;&#10;Description automatically generated">
            <a:extLst>
              <a:ext uri="{FF2B5EF4-FFF2-40B4-BE49-F238E27FC236}">
                <a16:creationId xmlns:a16="http://schemas.microsoft.com/office/drawing/2014/main" id="{BAD70587-8528-0144-955A-60C0112B69D0}"/>
              </a:ext>
            </a:extLst>
          </p:cNvPr>
          <p:cNvPicPr>
            <a:picLocks noChangeAspect="1"/>
          </p:cNvPicPr>
          <p:nvPr/>
        </p:nvPicPr>
        <p:blipFill>
          <a:blip r:embed="rId3"/>
          <a:stretch>
            <a:fillRect/>
          </a:stretch>
        </p:blipFill>
        <p:spPr>
          <a:xfrm>
            <a:off x="4719662" y="5192996"/>
            <a:ext cx="2693601" cy="1453207"/>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A3606175-00BC-C44C-8FAC-AACD40A7927E}"/>
              </a:ext>
            </a:extLst>
          </p:cNvPr>
          <p:cNvPicPr>
            <a:picLocks noChangeAspect="1"/>
          </p:cNvPicPr>
          <p:nvPr/>
        </p:nvPicPr>
        <p:blipFill>
          <a:blip r:embed="rId4"/>
          <a:stretch>
            <a:fillRect/>
          </a:stretch>
        </p:blipFill>
        <p:spPr>
          <a:xfrm>
            <a:off x="4719663" y="3461962"/>
            <a:ext cx="2693601" cy="1517614"/>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9FF57F34-A146-E74C-98EF-B93D1FD5260F}"/>
              </a:ext>
            </a:extLst>
          </p:cNvPr>
          <p:cNvPicPr>
            <a:picLocks noChangeAspect="1"/>
          </p:cNvPicPr>
          <p:nvPr/>
        </p:nvPicPr>
        <p:blipFill>
          <a:blip r:embed="rId5"/>
          <a:stretch>
            <a:fillRect/>
          </a:stretch>
        </p:blipFill>
        <p:spPr>
          <a:xfrm>
            <a:off x="1847161" y="5202952"/>
            <a:ext cx="2693601" cy="1433293"/>
          </a:xfrm>
          <a:prstGeom prst="rect">
            <a:avLst/>
          </a:prstGeom>
        </p:spPr>
      </p:pic>
      <p:pic>
        <p:nvPicPr>
          <p:cNvPr id="12" name="Picture 11" descr="A picture containing text, map, person, group&#10;&#10;Description automatically generated">
            <a:extLst>
              <a:ext uri="{FF2B5EF4-FFF2-40B4-BE49-F238E27FC236}">
                <a16:creationId xmlns:a16="http://schemas.microsoft.com/office/drawing/2014/main" id="{F60158A0-F48E-F349-8D16-2A10BF6D218F}"/>
              </a:ext>
            </a:extLst>
          </p:cNvPr>
          <p:cNvPicPr>
            <a:picLocks noChangeAspect="1"/>
          </p:cNvPicPr>
          <p:nvPr/>
        </p:nvPicPr>
        <p:blipFill>
          <a:blip r:embed="rId6"/>
          <a:stretch>
            <a:fillRect/>
          </a:stretch>
        </p:blipFill>
        <p:spPr>
          <a:xfrm>
            <a:off x="7592163" y="5192996"/>
            <a:ext cx="2696918" cy="1443249"/>
          </a:xfrm>
          <a:prstGeom prst="rect">
            <a:avLst/>
          </a:prstGeom>
        </p:spPr>
      </p:pic>
    </p:spTree>
    <p:extLst>
      <p:ext uri="{BB962C8B-B14F-4D97-AF65-F5344CB8AC3E}">
        <p14:creationId xmlns:p14="http://schemas.microsoft.com/office/powerpoint/2010/main" val="333195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0792-735B-DB4B-9EFD-2069F8B65DC2}"/>
              </a:ext>
            </a:extLst>
          </p:cNvPr>
          <p:cNvSpPr>
            <a:spLocks noGrp="1"/>
          </p:cNvSpPr>
          <p:nvPr>
            <p:ph type="title"/>
          </p:nvPr>
        </p:nvSpPr>
        <p:spPr/>
        <p:txBody>
          <a:bodyPr/>
          <a:lstStyle/>
          <a:p>
            <a:r>
              <a:rPr lang="en-US" dirty="0"/>
              <a:t>Moving Data in the Cloud</a:t>
            </a:r>
          </a:p>
        </p:txBody>
      </p:sp>
      <p:sp>
        <p:nvSpPr>
          <p:cNvPr id="3" name="Text Placeholder 2">
            <a:extLst>
              <a:ext uri="{FF2B5EF4-FFF2-40B4-BE49-F238E27FC236}">
                <a16:creationId xmlns:a16="http://schemas.microsoft.com/office/drawing/2014/main" id="{9BE46971-46BE-CF43-9FD1-02DC4FD2CD1F}"/>
              </a:ext>
            </a:extLst>
          </p:cNvPr>
          <p:cNvSpPr>
            <a:spLocks noGrp="1"/>
          </p:cNvSpPr>
          <p:nvPr>
            <p:ph type="body" idx="1"/>
          </p:nvPr>
        </p:nvSpPr>
        <p:spPr>
          <a:xfrm>
            <a:off x="827999" y="1438848"/>
            <a:ext cx="10512000" cy="4680000"/>
          </a:xfrm>
        </p:spPr>
        <p:txBody>
          <a:bodyPr/>
          <a:lstStyle/>
          <a:p>
            <a:pPr fontAlgn="base"/>
            <a:r>
              <a:rPr lang="en-US" b="1" dirty="0"/>
              <a:t>Homogeneous </a:t>
            </a:r>
            <a:r>
              <a:rPr lang="en-US" dirty="0"/>
              <a:t>migrations, where you migrate between same database engines, may require the use of native database tools to migrate database elements</a:t>
            </a:r>
          </a:p>
          <a:p>
            <a:pPr fontAlgn="base"/>
            <a:r>
              <a:rPr lang="en-US" b="1" dirty="0"/>
              <a:t>Heterogenous </a:t>
            </a:r>
            <a:r>
              <a:rPr lang="en-US" dirty="0"/>
              <a:t>migrations, where you migrate between different database engines, require the use of the Schema Conversion Tool to first translate your database schema to the new platform</a:t>
            </a:r>
          </a:p>
        </p:txBody>
      </p:sp>
      <p:sp>
        <p:nvSpPr>
          <p:cNvPr id="4" name="Slide Number Placeholder 3">
            <a:extLst>
              <a:ext uri="{FF2B5EF4-FFF2-40B4-BE49-F238E27FC236}">
                <a16:creationId xmlns:a16="http://schemas.microsoft.com/office/drawing/2014/main" id="{47C9855D-C605-9A46-B66C-B3E03A6D36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7" name="Picture 6" descr="A picture containing electronics&#10;&#10;Description automatically generated">
            <a:extLst>
              <a:ext uri="{FF2B5EF4-FFF2-40B4-BE49-F238E27FC236}">
                <a16:creationId xmlns:a16="http://schemas.microsoft.com/office/drawing/2014/main" id="{5DB8FDBE-14DE-5745-B14C-2508D690913B}"/>
              </a:ext>
            </a:extLst>
          </p:cNvPr>
          <p:cNvPicPr>
            <a:picLocks noChangeAspect="1"/>
          </p:cNvPicPr>
          <p:nvPr/>
        </p:nvPicPr>
        <p:blipFill>
          <a:blip r:embed="rId3"/>
          <a:stretch>
            <a:fillRect/>
          </a:stretch>
        </p:blipFill>
        <p:spPr>
          <a:xfrm>
            <a:off x="172685" y="1334529"/>
            <a:ext cx="1055267" cy="103796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152B723-BF4F-AB4F-B220-9CF45BEB570B}"/>
              </a:ext>
            </a:extLst>
          </p:cNvPr>
          <p:cNvPicPr>
            <a:picLocks noChangeAspect="1"/>
          </p:cNvPicPr>
          <p:nvPr/>
        </p:nvPicPr>
        <p:blipFill>
          <a:blip r:embed="rId4"/>
          <a:stretch>
            <a:fillRect/>
          </a:stretch>
        </p:blipFill>
        <p:spPr>
          <a:xfrm>
            <a:off x="155575" y="2549968"/>
            <a:ext cx="1072377" cy="1037969"/>
          </a:xfrm>
          <a:prstGeom prst="rect">
            <a:avLst/>
          </a:prstGeom>
        </p:spPr>
      </p:pic>
    </p:spTree>
    <p:extLst>
      <p:ext uri="{BB962C8B-B14F-4D97-AF65-F5344CB8AC3E}">
        <p14:creationId xmlns:p14="http://schemas.microsoft.com/office/powerpoint/2010/main" val="3050173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A7AC-0914-9544-AD51-9BD48DAA2367}"/>
              </a:ext>
            </a:extLst>
          </p:cNvPr>
          <p:cNvSpPr>
            <a:spLocks noGrp="1"/>
          </p:cNvSpPr>
          <p:nvPr>
            <p:ph type="title"/>
          </p:nvPr>
        </p:nvSpPr>
        <p:spPr/>
        <p:txBody>
          <a:bodyPr/>
          <a:lstStyle/>
          <a:p>
            <a:r>
              <a:rPr lang="en-US" dirty="0"/>
              <a:t>Transforming Data</a:t>
            </a:r>
          </a:p>
        </p:txBody>
      </p:sp>
      <p:sp>
        <p:nvSpPr>
          <p:cNvPr id="3" name="Text Placeholder 2">
            <a:extLst>
              <a:ext uri="{FF2B5EF4-FFF2-40B4-BE49-F238E27FC236}">
                <a16:creationId xmlns:a16="http://schemas.microsoft.com/office/drawing/2014/main" id="{E53D22B8-B902-EB4E-9D0B-F2E3D7C90C7A}"/>
              </a:ext>
            </a:extLst>
          </p:cNvPr>
          <p:cNvSpPr>
            <a:spLocks noGrp="1"/>
          </p:cNvSpPr>
          <p:nvPr>
            <p:ph type="body" idx="1"/>
          </p:nvPr>
        </p:nvSpPr>
        <p:spPr/>
        <p:txBody>
          <a:bodyPr/>
          <a:lstStyle/>
          <a:p>
            <a:r>
              <a:rPr lang="en-US" dirty="0"/>
              <a:t>In any ETL process we’ll want to transform data </a:t>
            </a:r>
            <a:r>
              <a:rPr lang="en-US" dirty="0" err="1"/>
              <a:t>en</a:t>
            </a:r>
            <a:r>
              <a:rPr lang="en-US" dirty="0"/>
              <a:t> route to the database.</a:t>
            </a:r>
          </a:p>
          <a:p>
            <a:r>
              <a:rPr lang="en-US" dirty="0"/>
              <a:t>As data is flowing through the ETL AWS has several options for transformations, including:</a:t>
            </a:r>
          </a:p>
          <a:p>
            <a:pPr lvl="1">
              <a:buFont typeface="Wingdings" pitchFamily="2" charset="2"/>
              <a:buChar char="Ø"/>
            </a:pPr>
            <a:r>
              <a:rPr lang="en-US" dirty="0"/>
              <a:t>Lambdas:</a:t>
            </a:r>
          </a:p>
          <a:p>
            <a:pPr lvl="2">
              <a:buFont typeface="Courier New" panose="02070309020205020404" pitchFamily="49" charset="0"/>
              <a:buChar char="o"/>
            </a:pPr>
            <a:r>
              <a:rPr lang="en-US" dirty="0"/>
              <a:t>Every time you get a piece of data into your AWS system a LAMBDA will run a single, small piece of code that will transform the structure of that data before passing it on to the next “step” in your ETL process</a:t>
            </a:r>
          </a:p>
          <a:p>
            <a:pPr lvl="2">
              <a:buFont typeface="Courier New" panose="02070309020205020404" pitchFamily="49" charset="0"/>
              <a:buChar char="o"/>
            </a:pPr>
            <a:r>
              <a:rPr lang="en-US" dirty="0"/>
              <a:t>Lambdas do NOT need to live on servers to run- AWS runs them virtually. You do not need to worry about a server.</a:t>
            </a:r>
          </a:p>
          <a:p>
            <a:pPr lvl="1">
              <a:buFont typeface="Wingdings" pitchFamily="2" charset="2"/>
              <a:buChar char="Ø"/>
            </a:pPr>
            <a:r>
              <a:rPr lang="en-US" dirty="0"/>
              <a:t>IN-STREAM transformations:</a:t>
            </a:r>
          </a:p>
          <a:p>
            <a:pPr lvl="2">
              <a:buFont typeface="Courier New" panose="02070309020205020404" pitchFamily="49" charset="0"/>
              <a:buChar char="o"/>
            </a:pPr>
            <a:r>
              <a:rPr lang="en-US" dirty="0"/>
              <a:t>With Streaming (read- EXTREMELY FAST MOVING) data AWS can actually have the “pipeline” that the data is going through do some transformation before sending it along to the next step in the process</a:t>
            </a:r>
          </a:p>
        </p:txBody>
      </p:sp>
      <p:sp>
        <p:nvSpPr>
          <p:cNvPr id="4" name="Slide Number Placeholder 3">
            <a:extLst>
              <a:ext uri="{FF2B5EF4-FFF2-40B4-BE49-F238E27FC236}">
                <a16:creationId xmlns:a16="http://schemas.microsoft.com/office/drawing/2014/main" id="{4D684804-061E-A142-A6DE-183EAE171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ACC72BC6-B6B5-594B-B95B-4ED1CACDEC6D}"/>
              </a:ext>
            </a:extLst>
          </p:cNvPr>
          <p:cNvPicPr>
            <a:picLocks noChangeAspect="1"/>
          </p:cNvPicPr>
          <p:nvPr/>
        </p:nvPicPr>
        <p:blipFill>
          <a:blip r:embed="rId2"/>
          <a:stretch>
            <a:fillRect/>
          </a:stretch>
        </p:blipFill>
        <p:spPr>
          <a:xfrm>
            <a:off x="463674" y="3429000"/>
            <a:ext cx="977646" cy="977646"/>
          </a:xfrm>
          <a:prstGeom prst="rect">
            <a:avLst/>
          </a:prstGeom>
        </p:spPr>
      </p:pic>
      <p:pic>
        <p:nvPicPr>
          <p:cNvPr id="6" name="Picture 5">
            <a:extLst>
              <a:ext uri="{FF2B5EF4-FFF2-40B4-BE49-F238E27FC236}">
                <a16:creationId xmlns:a16="http://schemas.microsoft.com/office/drawing/2014/main" id="{3F0B8210-F6B4-DE48-8C1C-A6DFF8497231}"/>
              </a:ext>
            </a:extLst>
          </p:cNvPr>
          <p:cNvPicPr>
            <a:picLocks noChangeAspect="1"/>
          </p:cNvPicPr>
          <p:nvPr/>
        </p:nvPicPr>
        <p:blipFill>
          <a:blip r:embed="rId3"/>
          <a:stretch>
            <a:fillRect/>
          </a:stretch>
        </p:blipFill>
        <p:spPr>
          <a:xfrm>
            <a:off x="227546" y="5387016"/>
            <a:ext cx="1813089" cy="977646"/>
          </a:xfrm>
          <a:prstGeom prst="rect">
            <a:avLst/>
          </a:prstGeom>
        </p:spPr>
      </p:pic>
    </p:spTree>
    <p:extLst>
      <p:ext uri="{BB962C8B-B14F-4D97-AF65-F5344CB8AC3E}">
        <p14:creationId xmlns:p14="http://schemas.microsoft.com/office/powerpoint/2010/main" val="950573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B71-C59E-0E4E-9B01-109DC8A65746}"/>
              </a:ext>
            </a:extLst>
          </p:cNvPr>
          <p:cNvSpPr>
            <a:spLocks noGrp="1"/>
          </p:cNvSpPr>
          <p:nvPr>
            <p:ph type="title"/>
          </p:nvPr>
        </p:nvSpPr>
        <p:spPr/>
        <p:txBody>
          <a:bodyPr/>
          <a:lstStyle/>
          <a:p>
            <a:r>
              <a:rPr lang="en-US" dirty="0"/>
              <a:t>Managing Infrastructure (Terraform)</a:t>
            </a:r>
          </a:p>
        </p:txBody>
      </p:sp>
      <p:sp>
        <p:nvSpPr>
          <p:cNvPr id="3" name="Text Placeholder 2">
            <a:extLst>
              <a:ext uri="{FF2B5EF4-FFF2-40B4-BE49-F238E27FC236}">
                <a16:creationId xmlns:a16="http://schemas.microsoft.com/office/drawing/2014/main" id="{C681D2AB-6DBF-2947-91A3-52B1FB72FDB5}"/>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Remember the discussion around “provisioners”?</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Remember how we can write code that will “create a virtual machine and do various things to prepare it to join the cluster”?</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Modern AWS infrastructure can all be done in code…basically the same as a provisioner…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So for example if we want a lambda to be created and three s3 buckets we write that in code, run it, and those are created</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We then download code into the lambda and run it</a:t>
            </a:r>
          </a:p>
        </p:txBody>
      </p:sp>
      <p:sp>
        <p:nvSpPr>
          <p:cNvPr id="4" name="Slide Number Placeholder 3">
            <a:extLst>
              <a:ext uri="{FF2B5EF4-FFF2-40B4-BE49-F238E27FC236}">
                <a16:creationId xmlns:a16="http://schemas.microsoft.com/office/drawing/2014/main" id="{7D4FD829-78A3-8F44-BC81-DBCFCDB67E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C1D094E8-A62E-CE49-B8F2-393815C4C56F}"/>
              </a:ext>
            </a:extLst>
          </p:cNvPr>
          <p:cNvPicPr>
            <a:picLocks noChangeAspect="1"/>
          </p:cNvPicPr>
          <p:nvPr/>
        </p:nvPicPr>
        <p:blipFill>
          <a:blip r:embed="rId2"/>
          <a:stretch>
            <a:fillRect/>
          </a:stretch>
        </p:blipFill>
        <p:spPr>
          <a:xfrm>
            <a:off x="9025928" y="4322147"/>
            <a:ext cx="1665186" cy="1886159"/>
          </a:xfrm>
          <a:prstGeom prst="rect">
            <a:avLst/>
          </a:prstGeom>
        </p:spPr>
      </p:pic>
    </p:spTree>
    <p:extLst>
      <p:ext uri="{BB962C8B-B14F-4D97-AF65-F5344CB8AC3E}">
        <p14:creationId xmlns:p14="http://schemas.microsoft.com/office/powerpoint/2010/main" val="1530300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B71-C59E-0E4E-9B01-109DC8A65746}"/>
              </a:ext>
            </a:extLst>
          </p:cNvPr>
          <p:cNvSpPr>
            <a:spLocks noGrp="1"/>
          </p:cNvSpPr>
          <p:nvPr>
            <p:ph type="title"/>
          </p:nvPr>
        </p:nvSpPr>
        <p:spPr/>
        <p:txBody>
          <a:bodyPr/>
          <a:lstStyle/>
          <a:p>
            <a:r>
              <a:rPr lang="en-US" dirty="0"/>
              <a:t>Managing Infrastructure (Terraform)</a:t>
            </a:r>
          </a:p>
        </p:txBody>
      </p:sp>
      <p:sp>
        <p:nvSpPr>
          <p:cNvPr id="3" name="Text Placeholder 2">
            <a:extLst>
              <a:ext uri="{FF2B5EF4-FFF2-40B4-BE49-F238E27FC236}">
                <a16:creationId xmlns:a16="http://schemas.microsoft.com/office/drawing/2014/main" id="{C681D2AB-6DBF-2947-91A3-52B1FB72FDB5}"/>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Terraform is basically a way of putting your entire infrastructure into CODE form and making all changes and deployments through that code.</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Want a new Virtual Private Cloud? Write it in Terraform</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Want a new Lambda? Write it in Terraform</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Terraform is a provisioner that works for Azure, </a:t>
            </a:r>
            <a:r>
              <a:rPr lang="en-US" sz="2400" dirty="0" err="1">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GCloud</a:t>
            </a:r>
            <a:r>
              <a:rPr lang="en-US" sz="24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 AND AWS and ensures that your infrastructure can be re-deployed quickly in case of emergency!</a:t>
            </a:r>
          </a:p>
        </p:txBody>
      </p:sp>
      <p:sp>
        <p:nvSpPr>
          <p:cNvPr id="4" name="Slide Number Placeholder 3">
            <a:extLst>
              <a:ext uri="{FF2B5EF4-FFF2-40B4-BE49-F238E27FC236}">
                <a16:creationId xmlns:a16="http://schemas.microsoft.com/office/drawing/2014/main" id="{7D4FD829-78A3-8F44-BC81-DBCFCDB67E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3A99FBF4-0AEA-CA4F-95ED-D04A127C37B9}"/>
              </a:ext>
            </a:extLst>
          </p:cNvPr>
          <p:cNvPicPr>
            <a:picLocks noChangeAspect="1"/>
          </p:cNvPicPr>
          <p:nvPr/>
        </p:nvPicPr>
        <p:blipFill>
          <a:blip r:embed="rId2"/>
          <a:stretch>
            <a:fillRect/>
          </a:stretch>
        </p:blipFill>
        <p:spPr>
          <a:xfrm>
            <a:off x="3982150" y="4575012"/>
            <a:ext cx="4203700" cy="1930400"/>
          </a:xfrm>
          <a:prstGeom prst="rect">
            <a:avLst/>
          </a:prstGeom>
        </p:spPr>
      </p:pic>
    </p:spTree>
    <p:extLst>
      <p:ext uri="{BB962C8B-B14F-4D97-AF65-F5344CB8AC3E}">
        <p14:creationId xmlns:p14="http://schemas.microsoft.com/office/powerpoint/2010/main" val="4115279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1271-C439-D144-AD74-E0E3028A4ECD}"/>
              </a:ext>
            </a:extLst>
          </p:cNvPr>
          <p:cNvSpPr>
            <a:spLocks noGrp="1"/>
          </p:cNvSpPr>
          <p:nvPr>
            <p:ph type="title"/>
          </p:nvPr>
        </p:nvSpPr>
        <p:spPr/>
        <p:txBody>
          <a:bodyPr/>
          <a:lstStyle/>
          <a:p>
            <a:r>
              <a:rPr lang="en-US" dirty="0"/>
              <a:t>Traditional vs Cloud Data Warehousing</a:t>
            </a:r>
          </a:p>
        </p:txBody>
      </p:sp>
      <p:sp>
        <p:nvSpPr>
          <p:cNvPr id="3" name="Text Placeholder 2">
            <a:extLst>
              <a:ext uri="{FF2B5EF4-FFF2-40B4-BE49-F238E27FC236}">
                <a16:creationId xmlns:a16="http://schemas.microsoft.com/office/drawing/2014/main" id="{41EA768C-A56C-5141-B926-06355451BB4A}"/>
              </a:ext>
            </a:extLst>
          </p:cNvPr>
          <p:cNvSpPr>
            <a:spLocks noGrp="1"/>
          </p:cNvSpPr>
          <p:nvPr>
            <p:ph type="body" idx="1"/>
          </p:nvPr>
        </p:nvSpPr>
        <p:spPr/>
        <p:txBody>
          <a:bodyPr/>
          <a:lstStyle/>
          <a:p>
            <a:r>
              <a:rPr lang="en-US" dirty="0"/>
              <a:t>The biggest difference between Traditional and Cloud Data Warehousing has to do with the fundamental impermanence of the infrastructure.</a:t>
            </a:r>
          </a:p>
          <a:p>
            <a:r>
              <a:rPr lang="en-US" dirty="0"/>
              <a:t>With traditional data warehousing you create, for example, a MYSQL database that must remain in pristine condition</a:t>
            </a:r>
          </a:p>
          <a:p>
            <a:pPr lvl="1">
              <a:buFont typeface="Wingdings" pitchFamily="2" charset="2"/>
              <a:buChar char="Ø"/>
            </a:pPr>
            <a:r>
              <a:rPr lang="en-US" dirty="0"/>
              <a:t>We need to make sure that data going in does not crash the system</a:t>
            </a:r>
          </a:p>
          <a:p>
            <a:pPr lvl="1">
              <a:buFont typeface="Wingdings" pitchFamily="2" charset="2"/>
              <a:buChar char="Ø"/>
            </a:pPr>
            <a:r>
              <a:rPr lang="en-US" dirty="0"/>
              <a:t>All data needs to be permanent and cleaned</a:t>
            </a:r>
          </a:p>
          <a:p>
            <a:r>
              <a:rPr lang="en-US" dirty="0"/>
              <a:t>In cloud infrastructure you can destroy and re-create databases at will (again- think of wizards provisioning things out of nowhere)</a:t>
            </a:r>
          </a:p>
          <a:p>
            <a:r>
              <a:rPr lang="en-US" dirty="0"/>
              <a:t>Instead of bug hunting- in cloud infrastructure we just destroy and recreate</a:t>
            </a:r>
          </a:p>
        </p:txBody>
      </p:sp>
      <p:sp>
        <p:nvSpPr>
          <p:cNvPr id="4" name="Slide Number Placeholder 3">
            <a:extLst>
              <a:ext uri="{FF2B5EF4-FFF2-40B4-BE49-F238E27FC236}">
                <a16:creationId xmlns:a16="http://schemas.microsoft.com/office/drawing/2014/main" id="{90395049-5DF0-3C4B-9755-FC6F141AD4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6F91AA5D-6D43-1243-AE3A-61ACC0000BC5}"/>
              </a:ext>
            </a:extLst>
          </p:cNvPr>
          <p:cNvPicPr>
            <a:picLocks noChangeAspect="1"/>
          </p:cNvPicPr>
          <p:nvPr/>
        </p:nvPicPr>
        <p:blipFill>
          <a:blip r:embed="rId2"/>
          <a:stretch>
            <a:fillRect/>
          </a:stretch>
        </p:blipFill>
        <p:spPr>
          <a:xfrm>
            <a:off x="5462016" y="5193521"/>
            <a:ext cx="900176" cy="1340479"/>
          </a:xfrm>
          <a:prstGeom prst="rect">
            <a:avLst/>
          </a:prstGeom>
        </p:spPr>
      </p:pic>
    </p:spTree>
    <p:extLst>
      <p:ext uri="{BB962C8B-B14F-4D97-AF65-F5344CB8AC3E}">
        <p14:creationId xmlns:p14="http://schemas.microsoft.com/office/powerpoint/2010/main" val="2627928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2284476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3679798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3114767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65320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404554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D908-003B-7642-BF11-02D128AC3960}"/>
              </a:ext>
            </a:extLst>
          </p:cNvPr>
          <p:cNvSpPr>
            <a:spLocks noGrp="1"/>
          </p:cNvSpPr>
          <p:nvPr>
            <p:ph type="title"/>
          </p:nvPr>
        </p:nvSpPr>
        <p:spPr/>
        <p:txBody>
          <a:bodyPr/>
          <a:lstStyle/>
          <a:p>
            <a:r>
              <a:rPr lang="en-US" dirty="0"/>
              <a:t>AWS Services </a:t>
            </a:r>
          </a:p>
        </p:txBody>
      </p:sp>
      <p:pic>
        <p:nvPicPr>
          <p:cNvPr id="4" name="Picture 3">
            <a:extLst>
              <a:ext uri="{FF2B5EF4-FFF2-40B4-BE49-F238E27FC236}">
                <a16:creationId xmlns:a16="http://schemas.microsoft.com/office/drawing/2014/main" id="{2EE5EF2F-5565-844E-8962-2B27A931FA1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0" b="89779" l="1750" r="95063">
                        <a14:foregroundMark x1="2125" y1="13699" x2="17125" y2="13383"/>
                        <a14:foregroundMark x1="17125" y1="13383" x2="33563" y2="14015"/>
                        <a14:foregroundMark x1="33563" y1="14015" x2="41500" y2="13909"/>
                        <a14:foregroundMark x1="41500" y1="13909" x2="48000" y2="13909"/>
                        <a14:foregroundMark x1="48000" y1="13909" x2="53688" y2="13488"/>
                        <a14:foregroundMark x1="53688" y1="13488" x2="90375" y2="14331"/>
                        <a14:foregroundMark x1="90375" y1="14331" x2="94813" y2="20864"/>
                        <a14:foregroundMark x1="94813" y1="20864" x2="95625" y2="83351"/>
                        <a14:foregroundMark x1="95625" y1="83351" x2="94375" y2="91992"/>
                        <a14:foregroundMark x1="94375" y1="91992" x2="83375" y2="94415"/>
                        <a14:foregroundMark x1="83375" y1="94415" x2="6188" y2="93572"/>
                        <a14:foregroundMark x1="6188" y1="93572" x2="2125" y2="87566"/>
                        <a14:foregroundMark x1="2125" y1="87566" x2="2563" y2="15279"/>
                        <a14:foregroundMark x1="2563" y1="15279" x2="7625" y2="18335"/>
                        <a14:foregroundMark x1="7625" y1="18335" x2="3688" y2="26238"/>
                        <a14:foregroundMark x1="3688" y1="26238" x2="15812" y2="18967"/>
                        <a14:foregroundMark x1="15812" y1="18967" x2="1625" y2="44679"/>
                        <a14:foregroundMark x1="1625" y1="44679" x2="33125" y2="22339"/>
                        <a14:foregroundMark x1="33125" y1="22339" x2="28750" y2="16333"/>
                        <a14:foregroundMark x1="28750" y1="16333" x2="22188" y2="18757"/>
                        <a14:foregroundMark x1="22188" y1="18757" x2="45938" y2="16544"/>
                        <a14:foregroundMark x1="45938" y1="16544" x2="14375" y2="43098"/>
                        <a14:foregroundMark x1="14375" y1="43098" x2="6063" y2="58483"/>
                        <a14:foregroundMark x1="6063" y1="58483" x2="38563" y2="31823"/>
                        <a14:foregroundMark x1="38563" y1="31823" x2="49000" y2="22866"/>
                        <a14:foregroundMark x1="49000" y1="22866" x2="5813" y2="69968"/>
                        <a14:foregroundMark x1="5813" y1="69968" x2="54063" y2="32034"/>
                        <a14:foregroundMark x1="54063" y1="32034" x2="60375" y2="23920"/>
                        <a14:foregroundMark x1="60375" y1="23920" x2="51938" y2="26660"/>
                        <a14:foregroundMark x1="51938" y1="26660" x2="10938" y2="69758"/>
                        <a14:foregroundMark x1="10938" y1="69758" x2="7750" y2="77345"/>
                        <a14:foregroundMark x1="7750" y1="77345" x2="27875" y2="66175"/>
                        <a14:foregroundMark x1="27875" y1="66175" x2="61438" y2="21286"/>
                        <a14:foregroundMark x1="61438" y1="21286" x2="67125" y2="18546"/>
                        <a14:foregroundMark x1="67125" y1="18546" x2="19313" y2="63435"/>
                        <a14:foregroundMark x1="19313" y1="63435" x2="9500" y2="70601"/>
                        <a14:foregroundMark x1="9500" y1="70601" x2="6625" y2="78504"/>
                        <a14:foregroundMark x1="6625" y1="78504" x2="12562" y2="86196"/>
                        <a14:foregroundMark x1="12562" y1="86196" x2="21063" y2="84721"/>
                        <a14:foregroundMark x1="21063" y1="84721" x2="56938" y2="51633"/>
                        <a14:foregroundMark x1="56938" y1="51633" x2="71875" y2="22339"/>
                        <a14:foregroundMark x1="71875" y1="22339" x2="45188" y2="56270"/>
                        <a14:foregroundMark x1="45188" y1="56270" x2="22063" y2="75869"/>
                        <a14:foregroundMark x1="22063" y1="75869" x2="19875" y2="84721"/>
                        <a14:foregroundMark x1="19875" y1="84721" x2="26000" y2="87355"/>
                        <a14:foregroundMark x1="26000" y1="87355" x2="35375" y2="79241"/>
                        <a14:foregroundMark x1="35375" y1="79241" x2="80313" y2="26133"/>
                        <a14:foregroundMark x1="80313" y1="26133" x2="39563" y2="82297"/>
                        <a14:foregroundMark x1="39563" y1="82297" x2="49000" y2="81665"/>
                        <a14:foregroundMark x1="49000" y1="81665" x2="62938" y2="69547"/>
                        <a14:foregroundMark x1="62938" y1="69547" x2="85188" y2="33298"/>
                        <a14:foregroundMark x1="85188" y1="33298" x2="79125" y2="47840"/>
                        <a14:foregroundMark x1="79125" y1="47840" x2="62563" y2="70706"/>
                        <a14:foregroundMark x1="62563" y1="70706" x2="60813" y2="80506"/>
                        <a14:foregroundMark x1="60813" y1="80506" x2="66750" y2="77134"/>
                        <a14:foregroundMark x1="66750" y1="77134" x2="84000" y2="46575"/>
                        <a14:foregroundMark x1="84000" y1="46575" x2="81125" y2="63435"/>
                        <a14:foregroundMark x1="81125" y1="63435" x2="74000" y2="82508"/>
                        <a14:foregroundMark x1="74000" y1="82508" x2="82750" y2="75237"/>
                        <a14:foregroundMark x1="82750" y1="75237" x2="87438" y2="68072"/>
                        <a14:foregroundMark x1="87438" y1="68072" x2="84375" y2="78398"/>
                        <a14:foregroundMark x1="84375" y1="78398" x2="89750" y2="70601"/>
                        <a14:foregroundMark x1="89750" y1="70601" x2="89625" y2="32877"/>
                        <a14:foregroundMark x1="89625" y1="32877" x2="82750" y2="23920"/>
                        <a14:foregroundMark x1="82750" y1="23920" x2="76125" y2="22339"/>
                        <a14:foregroundMark x1="76125" y1="22339" x2="71375" y2="27819"/>
                        <a14:foregroundMark x1="71375" y1="27819" x2="70000" y2="49842"/>
                        <a14:foregroundMark x1="70000" y1="49842" x2="73813" y2="71338"/>
                        <a14:foregroundMark x1="73813" y1="71338" x2="51188" y2="76502"/>
                        <a14:foregroundMark x1="2375" y1="15701" x2="938" y2="80190"/>
                        <a14:foregroundMark x1="938" y1="80190" x2="1500" y2="89041"/>
                        <a14:foregroundMark x1="1500" y1="89041" x2="7688" y2="92940"/>
                        <a14:foregroundMark x1="7688" y1="92940" x2="15188" y2="93256"/>
                        <a14:foregroundMark x1="15188" y1="93256" x2="32938" y2="91992"/>
                        <a14:foregroundMark x1="32938" y1="91992" x2="65688" y2="92729"/>
                        <a14:foregroundMark x1="65688" y1="92729" x2="71813" y2="92518"/>
                        <a14:foregroundMark x1="71813" y1="92518" x2="90500" y2="92940"/>
                        <a14:foregroundMark x1="90500" y1="92940" x2="95000" y2="88093"/>
                        <a14:foregroundMark x1="95000" y1="88093" x2="94750" y2="21602"/>
                        <a14:foregroundMark x1="94750" y1="21602" x2="91438" y2="14542"/>
                        <a14:foregroundMark x1="91438" y1="14542" x2="42813" y2="14752"/>
                        <a14:foregroundMark x1="42563" y1="18335" x2="49125" y2="18546"/>
                        <a14:foregroundMark x1="49125" y1="18546" x2="77313" y2="16649"/>
                        <a14:foregroundMark x1="77313" y1="16649" x2="89625" y2="18757"/>
                        <a14:foregroundMark x1="89625" y1="18757" x2="93688" y2="26765"/>
                        <a14:foregroundMark x1="93688" y1="26765" x2="92688" y2="79347"/>
                        <a14:foregroundMark x1="92688" y1="79347" x2="88750" y2="87144"/>
                        <a14:foregroundMark x1="88750" y1="87144" x2="55000" y2="88725"/>
                        <a14:foregroundMark x1="55000" y1="88725" x2="50187" y2="85353"/>
                        <a14:foregroundMark x1="50187" y1="85353" x2="50688" y2="74394"/>
                        <a14:foregroundMark x1="50688" y1="74394" x2="54875" y2="68072"/>
                        <a14:foregroundMark x1="54875" y1="68072" x2="61375" y2="66070"/>
                        <a14:foregroundMark x1="61375" y1="66070" x2="65125" y2="58483"/>
                        <a14:foregroundMark x1="65125" y1="58483" x2="66688" y2="50896"/>
                        <a14:foregroundMark x1="57188" y1="33404" x2="55188" y2="33825"/>
                        <a14:foregroundMark x1="52938" y1="52371" x2="50250" y2="53741"/>
                        <a14:foregroundMark x1="40813" y1="52582" x2="41438" y2="58588"/>
                        <a14:foregroundMark x1="41875" y1="56375" x2="41625" y2="51317"/>
                        <a14:foregroundMark x1="35188" y1="52582" x2="34125" y2="51528"/>
                        <a14:foregroundMark x1="21750" y1="54795" x2="20250" y2="57323"/>
                        <a14:foregroundMark x1="15063" y1="52371" x2="15625" y2="55954"/>
                        <a14:foregroundMark x1="2000" y1="92940" x2="1750" y2="18546"/>
                        <a14:foregroundMark x1="1750" y1="18546" x2="2813" y2="14331"/>
                        <a14:foregroundMark x1="13625" y1="13172" x2="23063" y2="13172"/>
                        <a14:foregroundMark x1="23063" y1="13172" x2="28438" y2="12961"/>
                        <a14:foregroundMark x1="28438" y1="12961" x2="33875" y2="13172"/>
                        <a14:foregroundMark x1="91750" y1="14752" x2="95063" y2="23393"/>
                        <a14:foregroundMark x1="26563" y1="76185" x2="28813" y2="74605"/>
                        <a14:foregroundMark x1="34125" y1="76185" x2="34813" y2="75553"/>
                        <a14:foregroundMark x1="41313" y1="75764" x2="42125" y2="74605"/>
                        <a14:foregroundMark x1="34563" y1="77028" x2="36250" y2="77555"/>
                        <a14:backgroundMark x1="563" y1="7903" x2="40688" y2="6112"/>
                        <a14:backgroundMark x1="40688" y1="6112" x2="84250" y2="8325"/>
                        <a14:backgroundMark x1="84250" y1="8325" x2="5563" y2="7376"/>
                        <a14:backgroundMark x1="5563" y1="7376" x2="250" y2="5479"/>
                        <a14:backgroundMark x1="250" y1="5479" x2="27500" y2="4636"/>
                        <a14:backgroundMark x1="27500" y1="4636" x2="47938" y2="6112"/>
                        <a14:backgroundMark x1="47938" y1="6112" x2="56938" y2="5901"/>
                        <a14:backgroundMark x1="56938" y1="5901" x2="63875" y2="6112"/>
                        <a14:backgroundMark x1="63875" y1="6112" x2="70813" y2="6006"/>
                        <a14:backgroundMark x1="70813" y1="6006" x2="80250" y2="6112"/>
                        <a14:backgroundMark x1="80250" y1="6112" x2="86375" y2="5690"/>
                        <a14:backgroundMark x1="86375" y1="5690" x2="97688" y2="6322"/>
                        <a14:backgroundMark x1="97688" y1="6322" x2="91438" y2="9168"/>
                        <a14:backgroundMark x1="91438" y1="9168" x2="96625" y2="6849"/>
                        <a14:backgroundMark x1="96625" y1="6849" x2="88938" y2="2845"/>
                        <a14:backgroundMark x1="88938" y1="2845" x2="563" y2="4320"/>
                      </a14:backgroundRemoval>
                    </a14:imgEffect>
                  </a14:imgLayer>
                </a14:imgProps>
              </a:ext>
            </a:extLst>
          </a:blip>
          <a:stretch>
            <a:fillRect/>
          </a:stretch>
        </p:blipFill>
        <p:spPr>
          <a:xfrm>
            <a:off x="952497" y="662148"/>
            <a:ext cx="10287006" cy="6195852"/>
          </a:xfrm>
          <a:prstGeom prst="rect">
            <a:avLst/>
          </a:prstGeom>
        </p:spPr>
      </p:pic>
      <p:sp>
        <p:nvSpPr>
          <p:cNvPr id="5" name="Rectangle 4">
            <a:extLst>
              <a:ext uri="{FF2B5EF4-FFF2-40B4-BE49-F238E27FC236}">
                <a16:creationId xmlns:a16="http://schemas.microsoft.com/office/drawing/2014/main" id="{F2688191-D9FB-444E-94A7-8F76CFE2E9CD}"/>
              </a:ext>
            </a:extLst>
          </p:cNvPr>
          <p:cNvSpPr/>
          <p:nvPr/>
        </p:nvSpPr>
        <p:spPr>
          <a:xfrm>
            <a:off x="0" y="6522720"/>
            <a:ext cx="10997184" cy="335280"/>
          </a:xfrm>
          <a:prstGeom prst="rect">
            <a:avLst/>
          </a:prstGeom>
          <a:solidFill>
            <a:srgbClr val="F57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93C215DE-2136-2A4B-9BE9-F74FA322D3C3}"/>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458899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075132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Lab2</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8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679-AA58-8541-A135-958E776EF08E}"/>
              </a:ext>
            </a:extLst>
          </p:cNvPr>
          <p:cNvSpPr>
            <a:spLocks noGrp="1"/>
          </p:cNvSpPr>
          <p:nvPr>
            <p:ph type="title"/>
          </p:nvPr>
        </p:nvSpPr>
        <p:spPr/>
        <p:txBody>
          <a:bodyPr/>
          <a:lstStyle/>
          <a:p>
            <a:r>
              <a:rPr lang="en-US" dirty="0"/>
              <a:t>AWS Regions</a:t>
            </a:r>
          </a:p>
        </p:txBody>
      </p:sp>
      <p:sp>
        <p:nvSpPr>
          <p:cNvPr id="3" name="Text Placeholder 2">
            <a:extLst>
              <a:ext uri="{FF2B5EF4-FFF2-40B4-BE49-F238E27FC236}">
                <a16:creationId xmlns:a16="http://schemas.microsoft.com/office/drawing/2014/main" id="{87DE990E-7A3E-1943-925B-8EB8FFAB0A2D}"/>
              </a:ext>
            </a:extLst>
          </p:cNvPr>
          <p:cNvSpPr>
            <a:spLocks noGrp="1"/>
          </p:cNvSpPr>
          <p:nvPr>
            <p:ph type="body" idx="1"/>
          </p:nvPr>
        </p:nvSpPr>
        <p:spPr/>
        <p:txBody>
          <a:bodyPr/>
          <a:lstStyle/>
          <a:p>
            <a:r>
              <a:rPr lang="en-US" dirty="0"/>
              <a:t>AWS serves over a million active customers in more than 190 countries</a:t>
            </a:r>
          </a:p>
          <a:p>
            <a:r>
              <a:rPr lang="en-US" dirty="0"/>
              <a:t>An AWS Region is a physical location in the world where AWS has multiple Availability Zones</a:t>
            </a:r>
          </a:p>
          <a:p>
            <a:r>
              <a:rPr lang="en-US" dirty="0"/>
              <a:t>AWS provides you with the flexibility to place instances and store data within multiple geographic regions</a:t>
            </a:r>
          </a:p>
        </p:txBody>
      </p:sp>
      <p:sp>
        <p:nvSpPr>
          <p:cNvPr id="4" name="Slide Number Placeholder 3">
            <a:extLst>
              <a:ext uri="{FF2B5EF4-FFF2-40B4-BE49-F238E27FC236}">
                <a16:creationId xmlns:a16="http://schemas.microsoft.com/office/drawing/2014/main" id="{13E4E768-519A-974E-A3DE-8610BDDDC9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descr="A picture containing text, map, person, group&#10;&#10;Description automatically generated">
            <a:extLst>
              <a:ext uri="{FF2B5EF4-FFF2-40B4-BE49-F238E27FC236}">
                <a16:creationId xmlns:a16="http://schemas.microsoft.com/office/drawing/2014/main" id="{B5704249-9585-DA4E-ABAE-A5F640A9B53E}"/>
              </a:ext>
            </a:extLst>
          </p:cNvPr>
          <p:cNvPicPr>
            <a:picLocks noChangeAspect="1"/>
          </p:cNvPicPr>
          <p:nvPr/>
        </p:nvPicPr>
        <p:blipFill>
          <a:blip r:embed="rId3"/>
          <a:stretch>
            <a:fillRect/>
          </a:stretch>
        </p:blipFill>
        <p:spPr>
          <a:xfrm>
            <a:off x="3415249" y="3911402"/>
            <a:ext cx="5361502" cy="2869195"/>
          </a:xfrm>
          <a:prstGeom prst="rect">
            <a:avLst/>
          </a:prstGeom>
        </p:spPr>
      </p:pic>
    </p:spTree>
    <p:extLst>
      <p:ext uri="{BB962C8B-B14F-4D97-AF65-F5344CB8AC3E}">
        <p14:creationId xmlns:p14="http://schemas.microsoft.com/office/powerpoint/2010/main" val="63661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32A961-307B-BC47-9154-7DD853742A15}"/>
              </a:ext>
            </a:extLst>
          </p:cNvPr>
          <p:cNvPicPr>
            <a:picLocks noChangeAspect="1"/>
          </p:cNvPicPr>
          <p:nvPr/>
        </p:nvPicPr>
        <p:blipFill>
          <a:blip r:embed="rId3"/>
          <a:stretch>
            <a:fillRect/>
          </a:stretch>
        </p:blipFill>
        <p:spPr>
          <a:xfrm>
            <a:off x="3520440" y="3358540"/>
            <a:ext cx="5151120" cy="2410460"/>
          </a:xfrm>
          <a:prstGeom prst="rect">
            <a:avLst/>
          </a:prstGeom>
        </p:spPr>
      </p:pic>
      <p:sp>
        <p:nvSpPr>
          <p:cNvPr id="3" name="Text Placeholder 2">
            <a:extLst>
              <a:ext uri="{FF2B5EF4-FFF2-40B4-BE49-F238E27FC236}">
                <a16:creationId xmlns:a16="http://schemas.microsoft.com/office/drawing/2014/main" id="{3EB918F6-9281-B64A-931B-53D087269067}"/>
              </a:ext>
            </a:extLst>
          </p:cNvPr>
          <p:cNvSpPr>
            <a:spLocks noGrp="1"/>
          </p:cNvSpPr>
          <p:nvPr>
            <p:ph type="body" idx="1"/>
          </p:nvPr>
        </p:nvSpPr>
        <p:spPr>
          <a:xfrm>
            <a:off x="827999" y="1089000"/>
            <a:ext cx="10512000" cy="4680000"/>
          </a:xfrm>
        </p:spPr>
        <p:txBody>
          <a:bodyPr/>
          <a:lstStyle/>
          <a:p>
            <a:r>
              <a:rPr lang="en-US" dirty="0"/>
              <a:t>You can use AWS Identity and Access Management (IAM) roles to grant access to databases among other items</a:t>
            </a:r>
          </a:p>
          <a:p>
            <a:r>
              <a:rPr lang="en-US" dirty="0"/>
              <a:t>An IAM </a:t>
            </a:r>
            <a:r>
              <a:rPr lang="en-US" i="1" dirty="0"/>
              <a:t>role</a:t>
            </a:r>
            <a:r>
              <a:rPr lang="en-US" dirty="0"/>
              <a:t> is an IAM identity that you can create in your account that has specific permissions but can be assigned to multiple people</a:t>
            </a:r>
          </a:p>
          <a:p>
            <a:r>
              <a:rPr lang="en-US" dirty="0"/>
              <a:t>You generally have two ways to use a role: interactively in the IAM console, or programmatically with the AWS CLI</a:t>
            </a:r>
          </a:p>
          <a:p>
            <a:endParaRPr lang="en-US" dirty="0"/>
          </a:p>
          <a:p>
            <a:endParaRPr lang="en-US" dirty="0"/>
          </a:p>
          <a:p>
            <a:endParaRPr lang="en-US" dirty="0"/>
          </a:p>
          <a:p>
            <a:endParaRPr lang="en-US" dirty="0"/>
          </a:p>
          <a:p>
            <a:endParaRPr lang="en-US" sz="1800" dirty="0"/>
          </a:p>
          <a:p>
            <a:r>
              <a:rPr lang="en-US" dirty="0"/>
              <a:t>complex uses of roles, such as granting access to applications and services, or federated external users, you can call the </a:t>
            </a:r>
            <a:r>
              <a:rPr lang="en-US" dirty="0" err="1"/>
              <a:t>AssumeRole</a:t>
            </a:r>
            <a:r>
              <a:rPr lang="en-US" dirty="0"/>
              <a:t> API</a:t>
            </a:r>
          </a:p>
          <a:p>
            <a:endParaRPr lang="en-US" dirty="0"/>
          </a:p>
        </p:txBody>
      </p:sp>
      <p:sp>
        <p:nvSpPr>
          <p:cNvPr id="2" name="Title 1">
            <a:extLst>
              <a:ext uri="{FF2B5EF4-FFF2-40B4-BE49-F238E27FC236}">
                <a16:creationId xmlns:a16="http://schemas.microsoft.com/office/drawing/2014/main" id="{0E5631FF-08A8-DA48-8F31-1590DFEDFB03}"/>
              </a:ext>
            </a:extLst>
          </p:cNvPr>
          <p:cNvSpPr>
            <a:spLocks noGrp="1"/>
          </p:cNvSpPr>
          <p:nvPr>
            <p:ph type="title"/>
          </p:nvPr>
        </p:nvSpPr>
        <p:spPr/>
        <p:txBody>
          <a:bodyPr/>
          <a:lstStyle/>
          <a:p>
            <a:r>
              <a:rPr lang="en-US" dirty="0"/>
              <a:t>IAM User and Roles</a:t>
            </a:r>
          </a:p>
        </p:txBody>
      </p:sp>
      <p:sp>
        <p:nvSpPr>
          <p:cNvPr id="4" name="Slide Number Placeholder 3">
            <a:extLst>
              <a:ext uri="{FF2B5EF4-FFF2-40B4-BE49-F238E27FC236}">
                <a16:creationId xmlns:a16="http://schemas.microsoft.com/office/drawing/2014/main" id="{173DFD78-938F-7748-94C7-D6AF7F188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1512938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CE0CA-ABF2-C949-BDAB-427078B58B1B}"/>
              </a:ext>
            </a:extLst>
          </p:cNvPr>
          <p:cNvSpPr>
            <a:spLocks noGrp="1"/>
          </p:cNvSpPr>
          <p:nvPr>
            <p:ph type="title"/>
          </p:nvPr>
        </p:nvSpPr>
        <p:spPr/>
        <p:txBody>
          <a:bodyPr/>
          <a:lstStyle/>
          <a:p>
            <a:r>
              <a:rPr lang="en-US" dirty="0"/>
              <a:t>Users, Roles, Groups </a:t>
            </a:r>
          </a:p>
        </p:txBody>
      </p:sp>
      <p:sp>
        <p:nvSpPr>
          <p:cNvPr id="3" name="Text Placeholder 2">
            <a:extLst>
              <a:ext uri="{FF2B5EF4-FFF2-40B4-BE49-F238E27FC236}">
                <a16:creationId xmlns:a16="http://schemas.microsoft.com/office/drawing/2014/main" id="{136824EB-2836-8144-972C-2159667D906C}"/>
              </a:ext>
            </a:extLst>
          </p:cNvPr>
          <p:cNvSpPr>
            <a:spLocks noGrp="1"/>
          </p:cNvSpPr>
          <p:nvPr>
            <p:ph type="body" idx="1"/>
          </p:nvPr>
        </p:nvSpPr>
        <p:spPr>
          <a:xfrm>
            <a:off x="267168" y="1544262"/>
            <a:ext cx="10512000" cy="4680000"/>
          </a:xfrm>
        </p:spPr>
        <p:txBody>
          <a:bodyPr/>
          <a:lstStyle/>
          <a:p>
            <a:pPr marL="1028700" lvl="1" indent="-342900">
              <a:buClrTx/>
              <a:buFont typeface="Arial" panose="020B0604020202020204" pitchFamily="34" charset="0"/>
              <a:buChar char="•"/>
            </a:pPr>
            <a:r>
              <a:rPr lang="en-US" sz="2400" b="1" dirty="0">
                <a:solidFill>
                  <a:schemeClr val="tx1"/>
                </a:solidFill>
              </a:rPr>
              <a:t>USERS:</a:t>
            </a:r>
            <a:r>
              <a:rPr lang="en-US" sz="2400" dirty="0">
                <a:solidFill>
                  <a:schemeClr val="tx1"/>
                </a:solidFill>
              </a:rPr>
              <a:t> This is the entity that you create in the IAM management console that represents an individual</a:t>
            </a:r>
          </a:p>
          <a:p>
            <a:pPr marL="1028700" lvl="1" indent="-342900">
              <a:buClrTx/>
              <a:buFont typeface="Arial" panose="020B0604020202020204" pitchFamily="34" charset="0"/>
              <a:buChar char="•"/>
            </a:pPr>
            <a:endParaRPr lang="en-US" sz="2400" dirty="0">
              <a:solidFill>
                <a:schemeClr val="tx1"/>
              </a:solidFill>
            </a:endParaRPr>
          </a:p>
          <a:p>
            <a:pPr marL="1028700" lvl="1" indent="-342900">
              <a:buClrTx/>
              <a:buFont typeface="Arial" panose="020B0604020202020204" pitchFamily="34" charset="0"/>
              <a:buChar char="•"/>
            </a:pPr>
            <a:r>
              <a:rPr lang="en-US" sz="2400" b="1" dirty="0">
                <a:solidFill>
                  <a:schemeClr val="tx1"/>
                </a:solidFill>
              </a:rPr>
              <a:t> GROUPS: </a:t>
            </a:r>
            <a:r>
              <a:rPr lang="en-US" sz="2400" dirty="0">
                <a:solidFill>
                  <a:schemeClr val="tx1"/>
                </a:solidFill>
              </a:rPr>
              <a:t>This is a collection of IAM USERS. </a:t>
            </a:r>
          </a:p>
          <a:p>
            <a:pPr marL="1485900" lvl="2" indent="-342900">
              <a:buClrTx/>
              <a:buFont typeface="Wingdings" pitchFamily="2" charset="2"/>
              <a:buChar char="Ø"/>
            </a:pPr>
            <a:r>
              <a:rPr lang="en-US" sz="2200" dirty="0">
                <a:solidFill>
                  <a:schemeClr val="tx1"/>
                </a:solidFill>
              </a:rPr>
              <a:t>You would use GROUPS to grant/</a:t>
            </a:r>
            <a:r>
              <a:rPr lang="en-US" sz="2200" dirty="0" err="1">
                <a:solidFill>
                  <a:schemeClr val="tx1"/>
                </a:solidFill>
              </a:rPr>
              <a:t>demove</a:t>
            </a:r>
            <a:r>
              <a:rPr lang="en-US" sz="2200" dirty="0">
                <a:solidFill>
                  <a:schemeClr val="tx1"/>
                </a:solidFill>
              </a:rPr>
              <a:t> permissions for multiple users at the same time (think “HR” or “DEVS” or “ACCOUNTING”)</a:t>
            </a:r>
          </a:p>
          <a:p>
            <a:pPr marL="1485900" lvl="2" indent="-342900">
              <a:buClrTx/>
              <a:buFont typeface="Wingdings" pitchFamily="2" charset="2"/>
              <a:buChar char="Ø"/>
            </a:pPr>
            <a:endParaRPr lang="en-US" sz="2200" dirty="0">
              <a:solidFill>
                <a:schemeClr val="tx1"/>
              </a:solidFill>
            </a:endParaRPr>
          </a:p>
          <a:p>
            <a:pPr marL="1028700" lvl="1" indent="-342900">
              <a:buClrTx/>
              <a:buSzPct val="100000"/>
              <a:buFont typeface="Arial" panose="020B0604020202020204" pitchFamily="34" charset="0"/>
              <a:buChar char="•"/>
            </a:pPr>
            <a:r>
              <a:rPr lang="en-US" sz="2400" b="1" dirty="0">
                <a:solidFill>
                  <a:schemeClr val="tx1"/>
                </a:solidFill>
              </a:rPr>
              <a:t> ROLES:</a:t>
            </a:r>
            <a:r>
              <a:rPr lang="en-US" sz="2400" dirty="0">
                <a:solidFill>
                  <a:schemeClr val="tx1"/>
                </a:solidFill>
              </a:rPr>
              <a:t> Roles are a set of permissions that can be assumed by </a:t>
            </a:r>
            <a:r>
              <a:rPr lang="en-US" sz="2400" b="1" dirty="0">
                <a:solidFill>
                  <a:schemeClr val="tx1"/>
                </a:solidFill>
              </a:rPr>
              <a:t>USERS </a:t>
            </a:r>
            <a:r>
              <a:rPr lang="en-US" sz="2400" dirty="0">
                <a:solidFill>
                  <a:schemeClr val="tx1"/>
                </a:solidFill>
              </a:rPr>
              <a:t>or </a:t>
            </a:r>
            <a:r>
              <a:rPr lang="en-US" sz="2400" b="1" dirty="0">
                <a:solidFill>
                  <a:schemeClr val="tx1"/>
                </a:solidFill>
              </a:rPr>
              <a:t>GROUPS </a:t>
            </a:r>
            <a:r>
              <a:rPr lang="en-US" sz="2400" dirty="0">
                <a:solidFill>
                  <a:schemeClr val="tx1"/>
                </a:solidFill>
              </a:rPr>
              <a:t>(of users) that give access to AWS functions.</a:t>
            </a:r>
          </a:p>
          <a:p>
            <a:pPr marL="1028700" lvl="1" indent="-342900">
              <a:buClrTx/>
              <a:buSzPct val="100000"/>
              <a:buFont typeface="Arial" panose="020B0604020202020204" pitchFamily="34" charset="0"/>
              <a:buChar char="•"/>
            </a:pPr>
            <a:endParaRPr lang="en-US" sz="2400" b="1" dirty="0">
              <a:solidFill>
                <a:schemeClr val="tx1"/>
              </a:solidFill>
            </a:endParaRPr>
          </a:p>
          <a:p>
            <a:pPr marL="1028700" lvl="1" indent="-342900">
              <a:buClrTx/>
              <a:buSzPct val="100000"/>
              <a:buFont typeface="Arial" panose="020B0604020202020204" pitchFamily="34" charset="0"/>
              <a:buChar char="•"/>
            </a:pPr>
            <a:r>
              <a:rPr lang="en-US" sz="2400" dirty="0">
                <a:solidFill>
                  <a:schemeClr val="tx1"/>
                </a:solidFill>
              </a:rPr>
              <a:t>Credentials can be temporary </a:t>
            </a:r>
          </a:p>
          <a:p>
            <a:pPr marL="514350" indent="-285750">
              <a:buClrTx/>
              <a:buFont typeface="Arial" panose="020B0604020202020204" pitchFamily="34" charset="0"/>
              <a:buChar char="•"/>
            </a:pPr>
            <a:endParaRPr lang="en-US" sz="2400" dirty="0"/>
          </a:p>
        </p:txBody>
      </p:sp>
      <p:sp>
        <p:nvSpPr>
          <p:cNvPr id="4" name="Slide Number Placeholder 3">
            <a:extLst>
              <a:ext uri="{FF2B5EF4-FFF2-40B4-BE49-F238E27FC236}">
                <a16:creationId xmlns:a16="http://schemas.microsoft.com/office/drawing/2014/main" id="{855E3790-1D35-7243-AEE8-371008946C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65072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C84192-BC41-3245-A206-2DD114A64724}"/>
              </a:ext>
            </a:extLst>
          </p:cNvPr>
          <p:cNvPicPr>
            <a:picLocks noChangeAspect="1"/>
          </p:cNvPicPr>
          <p:nvPr/>
        </p:nvPicPr>
        <p:blipFill>
          <a:blip r:embed="rId3"/>
          <a:stretch>
            <a:fillRect/>
          </a:stretch>
        </p:blipFill>
        <p:spPr>
          <a:xfrm>
            <a:off x="4611384" y="4646417"/>
            <a:ext cx="2969232" cy="1887583"/>
          </a:xfrm>
          <a:prstGeom prst="rect">
            <a:avLst/>
          </a:prstGeom>
        </p:spPr>
      </p:pic>
      <p:sp>
        <p:nvSpPr>
          <p:cNvPr id="2" name="Title 1">
            <a:extLst>
              <a:ext uri="{FF2B5EF4-FFF2-40B4-BE49-F238E27FC236}">
                <a16:creationId xmlns:a16="http://schemas.microsoft.com/office/drawing/2014/main" id="{FD861C48-E5A5-EB45-BB67-09D06857DF0B}"/>
              </a:ext>
            </a:extLst>
          </p:cNvPr>
          <p:cNvSpPr>
            <a:spLocks noGrp="1"/>
          </p:cNvSpPr>
          <p:nvPr>
            <p:ph type="title"/>
          </p:nvPr>
        </p:nvSpPr>
        <p:spPr/>
        <p:txBody>
          <a:bodyPr/>
          <a:lstStyle/>
          <a:p>
            <a:r>
              <a:rPr lang="en-US" dirty="0"/>
              <a:t>Creating and Managing Virtual Machines with EC2</a:t>
            </a:r>
          </a:p>
        </p:txBody>
      </p:sp>
      <p:sp>
        <p:nvSpPr>
          <p:cNvPr id="3" name="Text Placeholder 2">
            <a:extLst>
              <a:ext uri="{FF2B5EF4-FFF2-40B4-BE49-F238E27FC236}">
                <a16:creationId xmlns:a16="http://schemas.microsoft.com/office/drawing/2014/main" id="{7897C74D-5281-6F45-B672-CF3B6D5CF8B5}"/>
              </a:ext>
            </a:extLst>
          </p:cNvPr>
          <p:cNvSpPr>
            <a:spLocks noGrp="1"/>
          </p:cNvSpPr>
          <p:nvPr>
            <p:ph type="body" idx="1"/>
          </p:nvPr>
        </p:nvSpPr>
        <p:spPr>
          <a:xfrm>
            <a:off x="341376" y="1512000"/>
            <a:ext cx="11533632" cy="4680000"/>
          </a:xfrm>
        </p:spPr>
        <p:txBody>
          <a:bodyPr/>
          <a:lstStyle/>
          <a:p>
            <a:r>
              <a:rPr lang="en-US" dirty="0"/>
              <a:t>Amazon Elastic Compute Cloud (Amazon EC2) provides scalable computing capacity in the Amazon Web Services (AWS) cloud</a:t>
            </a:r>
          </a:p>
          <a:p>
            <a:pPr lvl="1">
              <a:buFont typeface="Wingdings" pitchFamily="2" charset="2"/>
              <a:buChar char="Ø"/>
            </a:pPr>
            <a:r>
              <a:rPr lang="en-US" dirty="0"/>
              <a:t>EC2 eliminates your need to invest in hardware up front </a:t>
            </a:r>
          </a:p>
          <a:p>
            <a:pPr lvl="1">
              <a:buFont typeface="Wingdings" pitchFamily="2" charset="2"/>
              <a:buChar char="Ø"/>
            </a:pPr>
            <a:r>
              <a:rPr lang="en-US" dirty="0"/>
              <a:t>Launches </a:t>
            </a:r>
            <a:r>
              <a:rPr lang="en-US" i="1" dirty="0"/>
              <a:t>instances</a:t>
            </a:r>
            <a:r>
              <a:rPr lang="en-US" dirty="0"/>
              <a:t> which are virtual computing environments</a:t>
            </a:r>
          </a:p>
          <a:p>
            <a:pPr lvl="1">
              <a:buFont typeface="Wingdings" pitchFamily="2" charset="2"/>
              <a:buChar char="Ø"/>
            </a:pPr>
            <a:r>
              <a:rPr lang="en-US" dirty="0"/>
              <a:t>Storage volumes for temp data that's deleted when you terminate your instance</a:t>
            </a:r>
          </a:p>
          <a:p>
            <a:pPr lvl="2">
              <a:buFont typeface="Courier New" panose="02070309020205020404" pitchFamily="49" charset="0"/>
              <a:buChar char="o"/>
            </a:pPr>
            <a:r>
              <a:rPr lang="en-US" dirty="0"/>
              <a:t>known as instance store volumes</a:t>
            </a:r>
          </a:p>
          <a:p>
            <a:pPr lvl="1">
              <a:buFont typeface="Wingdings" pitchFamily="2" charset="2"/>
              <a:buChar char="Ø"/>
            </a:pPr>
            <a:r>
              <a:rPr lang="en-US" dirty="0"/>
              <a:t>Persistent storage volumes for data using Amazon Elastic Block Store (Amazon EBS)</a:t>
            </a:r>
          </a:p>
          <a:p>
            <a:pPr lvl="1">
              <a:buFont typeface="Wingdings" pitchFamily="2" charset="2"/>
              <a:buChar char="Ø"/>
            </a:pPr>
            <a:r>
              <a:rPr lang="en-US" dirty="0"/>
              <a:t>Virtual networks you can create that are logically isolated from the rest of the AWS cloud, and that you can optionally connect to your own network, known as virtual private clouds (VPCs)</a:t>
            </a:r>
          </a:p>
        </p:txBody>
      </p:sp>
      <p:sp>
        <p:nvSpPr>
          <p:cNvPr id="4" name="Slide Number Placeholder 3">
            <a:extLst>
              <a:ext uri="{FF2B5EF4-FFF2-40B4-BE49-F238E27FC236}">
                <a16:creationId xmlns:a16="http://schemas.microsoft.com/office/drawing/2014/main" id="{593AE0D3-3E24-9440-9AC8-7260355202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22929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Old, ancient system: </a:t>
            </a:r>
          </a:p>
          <a:p>
            <a:pPr lvl="1">
              <a:buFont typeface="Wingdings" pitchFamily="2" charset="2"/>
              <a:buChar char="Ø"/>
            </a:pPr>
            <a:r>
              <a:rPr lang="en-US" dirty="0"/>
              <a:t>Single ”production” server that handled all traffic</a:t>
            </a:r>
          </a:p>
          <a:p>
            <a:pPr lvl="1">
              <a:buFont typeface="Wingdings" pitchFamily="2" charset="2"/>
              <a:buChar char="Ø"/>
            </a:pPr>
            <a:r>
              <a:rPr lang="en-US" dirty="0"/>
              <a:t>Physically existed on site</a:t>
            </a:r>
          </a:p>
          <a:p>
            <a:pPr lvl="1">
              <a:buFont typeface="Wingdings" pitchFamily="2" charset="2"/>
              <a:buChar char="Ø"/>
            </a:pPr>
            <a:r>
              <a:rPr lang="en-US" dirty="0"/>
              <a:t>Physically had to add memory</a:t>
            </a:r>
          </a:p>
          <a:p>
            <a:r>
              <a:rPr lang="en-US" dirty="0"/>
              <a:t>Newer system:</a:t>
            </a:r>
          </a:p>
          <a:p>
            <a:pPr lvl="1">
              <a:buFont typeface="Wingdings" pitchFamily="2" charset="2"/>
              <a:buChar char="Ø"/>
            </a:pPr>
            <a:r>
              <a:rPr lang="en-US" dirty="0"/>
              <a:t>Virtual machines to handle traffic</a:t>
            </a:r>
          </a:p>
          <a:p>
            <a:pPr lvl="1">
              <a:buFont typeface="Wingdings" pitchFamily="2" charset="2"/>
              <a:buChar char="Ø"/>
            </a:pPr>
            <a:r>
              <a:rPr lang="en-US" dirty="0"/>
              <a:t>Networking multiple machines together</a:t>
            </a:r>
          </a:p>
          <a:p>
            <a:pPr lvl="1">
              <a:buFont typeface="Wingdings" pitchFamily="2" charset="2"/>
              <a:buChar char="Ø"/>
            </a:pPr>
            <a:r>
              <a:rPr lang="en-US" dirty="0"/>
              <a:t>If virtual machine in network breaks, remove it, repair it, return it to network</a:t>
            </a:r>
          </a:p>
          <a:p>
            <a:r>
              <a:rPr lang="en-US" dirty="0"/>
              <a:t>Newest system:</a:t>
            </a:r>
          </a:p>
          <a:p>
            <a:pPr lvl="1">
              <a:buFont typeface="Wingdings" pitchFamily="2" charset="2"/>
              <a:buChar char="Ø"/>
            </a:pPr>
            <a:r>
              <a:rPr lang="en-US" dirty="0"/>
              <a:t>Create Virtual machines “as needed”</a:t>
            </a:r>
          </a:p>
          <a:p>
            <a:pPr lvl="1">
              <a:buFont typeface="Wingdings" pitchFamily="2" charset="2"/>
              <a:buChar char="Ø"/>
            </a:pPr>
            <a:r>
              <a:rPr lang="en-US" dirty="0"/>
              <a:t>ALL MACHINES MUST BE THE SAME THOUGH (or else responses could change)</a:t>
            </a:r>
          </a:p>
          <a:p>
            <a:pPr marL="76200" indent="0">
              <a:buNone/>
            </a:pPr>
            <a:endParaRPr lang="en-US" dirty="0"/>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5FD9CDDB-7917-0E42-8DD5-309FD90D33D8}"/>
              </a:ext>
            </a:extLst>
          </p:cNvPr>
          <p:cNvPicPr>
            <a:picLocks noChangeAspect="1"/>
          </p:cNvPicPr>
          <p:nvPr/>
        </p:nvPicPr>
        <p:blipFill>
          <a:blip r:embed="rId2"/>
          <a:stretch>
            <a:fillRect/>
          </a:stretch>
        </p:blipFill>
        <p:spPr>
          <a:xfrm>
            <a:off x="7741412" y="2239010"/>
            <a:ext cx="4292600" cy="1892300"/>
          </a:xfrm>
          <a:prstGeom prst="rect">
            <a:avLst/>
          </a:prstGeom>
        </p:spPr>
      </p:pic>
    </p:spTree>
    <p:extLst>
      <p:ext uri="{BB962C8B-B14F-4D97-AF65-F5344CB8AC3E}">
        <p14:creationId xmlns:p14="http://schemas.microsoft.com/office/powerpoint/2010/main" val="1492202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Consider the importance of that last line of the last slide!</a:t>
            </a:r>
          </a:p>
          <a:p>
            <a:r>
              <a:rPr lang="en-US" dirty="0"/>
              <a:t>We need to do three things when we create a machine in the network:</a:t>
            </a:r>
          </a:p>
          <a:p>
            <a:pPr lvl="1">
              <a:buFont typeface="Wingdings" pitchFamily="2" charset="2"/>
              <a:buChar char="Ø"/>
            </a:pPr>
            <a:r>
              <a:rPr lang="en-US" dirty="0"/>
              <a:t>Create the actual machine to match all of the other machines in the network</a:t>
            </a:r>
          </a:p>
          <a:p>
            <a:pPr lvl="1">
              <a:buFont typeface="Wingdings" pitchFamily="2" charset="2"/>
              <a:buChar char="Ø"/>
            </a:pPr>
            <a:r>
              <a:rPr lang="en-US" dirty="0"/>
              <a:t>Put all of the </a:t>
            </a:r>
            <a:r>
              <a:rPr lang="en-US" b="1" dirty="0"/>
              <a:t>actual dependencies </a:t>
            </a:r>
            <a:r>
              <a:rPr lang="en-US" dirty="0"/>
              <a:t>on it (think “apt-get” or “yum install”)</a:t>
            </a:r>
          </a:p>
          <a:p>
            <a:pPr lvl="1">
              <a:buFont typeface="Wingdings" pitchFamily="2" charset="2"/>
              <a:buChar char="Ø"/>
            </a:pPr>
            <a:r>
              <a:rPr lang="en-US" dirty="0"/>
              <a:t>Put the code on it (”git clone”)</a:t>
            </a:r>
          </a:p>
          <a:p>
            <a:r>
              <a:rPr lang="en-US" dirty="0"/>
              <a:t>And this needs to happen exactly the same way for every new machine that you add to the network- 100% of the time.</a:t>
            </a:r>
          </a:p>
          <a:p>
            <a:r>
              <a:rPr lang="en-US" dirty="0"/>
              <a:t>ENTER THE PROVISIONER.</a:t>
            </a:r>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7D7DD6F3-A374-544B-805C-3A8865B7519A}"/>
              </a:ext>
            </a:extLst>
          </p:cNvPr>
          <p:cNvPicPr>
            <a:picLocks noChangeAspect="1"/>
          </p:cNvPicPr>
          <p:nvPr/>
        </p:nvPicPr>
        <p:blipFill>
          <a:blip r:embed="rId2"/>
          <a:stretch>
            <a:fillRect/>
          </a:stretch>
        </p:blipFill>
        <p:spPr>
          <a:xfrm>
            <a:off x="7690104" y="4231062"/>
            <a:ext cx="3810000" cy="2133600"/>
          </a:xfrm>
          <a:prstGeom prst="rect">
            <a:avLst/>
          </a:prstGeom>
        </p:spPr>
      </p:pic>
    </p:spTree>
    <p:extLst>
      <p:ext uri="{BB962C8B-B14F-4D97-AF65-F5344CB8AC3E}">
        <p14:creationId xmlns:p14="http://schemas.microsoft.com/office/powerpoint/2010/main" val="3938607398"/>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11194</TotalTime>
  <Words>3505</Words>
  <Application>Microsoft Macintosh PowerPoint</Application>
  <PresentationFormat>Widescreen</PresentationFormat>
  <Paragraphs>311</Paragraphs>
  <Slides>31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Arial</vt:lpstr>
      <vt:lpstr>Wingdings</vt:lpstr>
      <vt:lpstr>Courier New</vt:lpstr>
      <vt:lpstr>Helvetica Neue Light</vt:lpstr>
      <vt:lpstr>DI Template</vt:lpstr>
      <vt:lpstr>PowerPoint Presentation</vt:lpstr>
      <vt:lpstr>What is Cloud Computing</vt:lpstr>
      <vt:lpstr>AWS Services </vt:lpstr>
      <vt:lpstr>AWS Regions</vt:lpstr>
      <vt:lpstr>IAM User and Roles</vt:lpstr>
      <vt:lpstr>Users, Roles, Groups </vt:lpstr>
      <vt:lpstr>Creating and Managing Virtual Machines with EC2</vt:lpstr>
      <vt:lpstr>Provisioners</vt:lpstr>
      <vt:lpstr>Provisioners</vt:lpstr>
      <vt:lpstr>Provisioners</vt:lpstr>
      <vt:lpstr>Networking (Virtual Private Cloud)</vt:lpstr>
      <vt:lpstr>Networking (Virtual Private Cloud)</vt:lpstr>
      <vt:lpstr>Server vs Serverless Architecture</vt:lpstr>
      <vt:lpstr>Storage</vt:lpstr>
      <vt:lpstr>Cloud Storage System</vt:lpstr>
      <vt:lpstr>Cloud Storage System</vt:lpstr>
      <vt:lpstr>Practical Applications of POE</vt:lpstr>
      <vt:lpstr>Type of Databases </vt:lpstr>
      <vt:lpstr>SQL Solutions</vt:lpstr>
      <vt:lpstr>Moving Data in the Cloud</vt:lpstr>
      <vt:lpstr>Transforming Data</vt:lpstr>
      <vt:lpstr>Managing Infrastructure (Terraform)</vt:lpstr>
      <vt:lpstr>Managing Infrastructure (Terraform)</vt:lpstr>
      <vt:lpstr>Traditional vs Cloud Data Warehousing</vt:lpstr>
      <vt:lpstr>Snowflake is a hybrid of Shared Nothing and Disk</vt:lpstr>
      <vt:lpstr>Massive Parallel Processing</vt:lpstr>
      <vt:lpstr>What does Snowflake offer?</vt:lpstr>
      <vt:lpstr>Snowflake Elasticity</vt:lpstr>
      <vt:lpstr>Snowflake Automation</vt:lpstr>
      <vt:lpstr>Confused? ASK QUESTIONS</vt:lpstr>
      <vt:lpstr>Break &amp; Lab2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86</cp:revision>
  <dcterms:modified xsi:type="dcterms:W3CDTF">2020-07-04T05:24:21Z</dcterms:modified>
</cp:coreProperties>
</file>